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20" r:id="rId3"/>
    <p:sldId id="281" r:id="rId4"/>
    <p:sldId id="282" r:id="rId5"/>
    <p:sldId id="301" r:id="rId6"/>
    <p:sldId id="285" r:id="rId7"/>
    <p:sldId id="303" r:id="rId8"/>
    <p:sldId id="305" r:id="rId9"/>
    <p:sldId id="322" r:id="rId10"/>
    <p:sldId id="32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8199BF-151B-4335-9B82-7A9DA99B3B9B}" type="datetimeFigureOut">
              <a:rPr lang="en-US" smtClean="0"/>
              <a:t>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82BC14-30BE-425F-85DE-4B5397FF27B9}" type="slidenum">
              <a:rPr lang="en-US" smtClean="0"/>
              <a:t>‹#›</a:t>
            </a:fld>
            <a:endParaRPr lang="en-US"/>
          </a:p>
        </p:txBody>
      </p:sp>
    </p:spTree>
    <p:extLst>
      <p:ext uri="{BB962C8B-B14F-4D97-AF65-F5344CB8AC3E}">
        <p14:creationId xmlns:p14="http://schemas.microsoft.com/office/powerpoint/2010/main" val="358894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82BC14-30BE-425F-85DE-4B5397FF27B9}" type="slidenum">
              <a:rPr lang="en-US" smtClean="0"/>
              <a:t>10</a:t>
            </a:fld>
            <a:endParaRPr lang="en-US"/>
          </a:p>
        </p:txBody>
      </p:sp>
    </p:spTree>
    <p:extLst>
      <p:ext uri="{BB962C8B-B14F-4D97-AF65-F5344CB8AC3E}">
        <p14:creationId xmlns:p14="http://schemas.microsoft.com/office/powerpoint/2010/main" val="75969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823DF5-57DF-4892-978A-2C9C0347395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279072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23DF5-57DF-4892-978A-2C9C0347395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100043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23DF5-57DF-4892-978A-2C9C0347395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31729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823DF5-57DF-4892-978A-2C9C0347395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149269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823DF5-57DF-4892-978A-2C9C03473957}"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4386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823DF5-57DF-4892-978A-2C9C03473957}"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114138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823DF5-57DF-4892-978A-2C9C03473957}"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89257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823DF5-57DF-4892-978A-2C9C03473957}"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350223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23DF5-57DF-4892-978A-2C9C03473957}"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320301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23DF5-57DF-4892-978A-2C9C03473957}"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55674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823DF5-57DF-4892-978A-2C9C03473957}"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58455-0DF2-46B2-B480-74DA6DDF1311}" type="slidenum">
              <a:rPr lang="en-US" smtClean="0"/>
              <a:t>‹#›</a:t>
            </a:fld>
            <a:endParaRPr lang="en-US"/>
          </a:p>
        </p:txBody>
      </p:sp>
    </p:spTree>
    <p:extLst>
      <p:ext uri="{BB962C8B-B14F-4D97-AF65-F5344CB8AC3E}">
        <p14:creationId xmlns:p14="http://schemas.microsoft.com/office/powerpoint/2010/main" val="402541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23DF5-57DF-4892-978A-2C9C03473957}" type="datetimeFigureOut">
              <a:rPr lang="en-US" smtClean="0"/>
              <a:t>8/10/2018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58455-0DF2-46B2-B480-74DA6DDF1311}" type="slidenum">
              <a:rPr lang="en-US" smtClean="0"/>
              <a:t>‹#›</a:t>
            </a:fld>
            <a:endParaRPr lang="en-US"/>
          </a:p>
        </p:txBody>
      </p:sp>
    </p:spTree>
    <p:extLst>
      <p:ext uri="{BB962C8B-B14F-4D97-AF65-F5344CB8AC3E}">
        <p14:creationId xmlns:p14="http://schemas.microsoft.com/office/powerpoint/2010/main" val="127195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ission-slide-4x3.001.jpeg" descr="mission-slide-4x3.001.jpeg"/>
          <p:cNvPicPr>
            <a:picLocks noChangeAspect="1"/>
          </p:cNvPicPr>
          <p:nvPr/>
        </p:nvPicPr>
        <p:blipFill>
          <a:blip r:embed="rId2">
            <a:extLst/>
          </a:blip>
          <a:stretch>
            <a:fillRect/>
          </a:stretch>
        </p:blipFill>
        <p:spPr>
          <a:xfrm>
            <a:off x="0" y="-16823"/>
            <a:ext cx="9144000" cy="6858000"/>
          </a:xfrm>
          <a:prstGeom prst="rect">
            <a:avLst/>
          </a:prstGeom>
          <a:ln w="12700">
            <a:miter lim="400000"/>
          </a:ln>
        </p:spPr>
      </p:pic>
    </p:spTree>
    <p:extLst>
      <p:ext uri="{BB962C8B-B14F-4D97-AF65-F5344CB8AC3E}">
        <p14:creationId xmlns:p14="http://schemas.microsoft.com/office/powerpoint/2010/main" val="2287591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272" y="1028163"/>
            <a:ext cx="8229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p>
        </p:txBody>
      </p:sp>
      <p:sp>
        <p:nvSpPr>
          <p:cNvPr id="5" name="Content Placeholder 2"/>
          <p:cNvSpPr txBox="1">
            <a:spLocks/>
          </p:cNvSpPr>
          <p:nvPr/>
        </p:nvSpPr>
        <p:spPr>
          <a:xfrm>
            <a:off x="-76199" y="990600"/>
            <a:ext cx="5943600" cy="304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endParaRPr lang="en-US" sz="2400" dirty="0"/>
          </a:p>
        </p:txBody>
      </p:sp>
      <p:sp>
        <p:nvSpPr>
          <p:cNvPr id="2" name="TextBox 1"/>
          <p:cNvSpPr txBox="1"/>
          <p:nvPr/>
        </p:nvSpPr>
        <p:spPr>
          <a:xfrm>
            <a:off x="812280" y="401233"/>
            <a:ext cx="7696200" cy="954107"/>
          </a:xfrm>
          <a:prstGeom prst="rect">
            <a:avLst/>
          </a:prstGeom>
          <a:noFill/>
        </p:spPr>
        <p:txBody>
          <a:bodyPr wrap="square" rtlCol="0">
            <a:spAutoFit/>
          </a:bodyPr>
          <a:lstStyle/>
          <a:p>
            <a:pPr algn="ctr"/>
            <a:r>
              <a:rPr lang="en-US" sz="2800" b="1" dirty="0" smtClean="0"/>
              <a:t>Lincoln Park SEQRA Process: Where Are We Now and What’s Next?</a:t>
            </a:r>
            <a:endParaRPr lang="en-US" sz="2800" b="1" dirty="0"/>
          </a:p>
        </p:txBody>
      </p:sp>
      <p:sp>
        <p:nvSpPr>
          <p:cNvPr id="3" name="TextBox 2"/>
          <p:cNvSpPr txBox="1"/>
          <p:nvPr/>
        </p:nvSpPr>
        <p:spPr>
          <a:xfrm>
            <a:off x="287304" y="1156547"/>
            <a:ext cx="4317519" cy="3970318"/>
          </a:xfrm>
          <a:prstGeom prst="rect">
            <a:avLst/>
          </a:prstGeom>
          <a:noFill/>
        </p:spPr>
        <p:txBody>
          <a:bodyPr wrap="square" rtlCol="0">
            <a:spAutoFit/>
          </a:bodyPr>
          <a:lstStyle/>
          <a:p>
            <a:pPr marL="342900" indent="-342900">
              <a:buFont typeface="+mj-lt"/>
              <a:buAutoNum type="arabicPeriod"/>
            </a:pPr>
            <a:r>
              <a:rPr lang="en-US" dirty="0" err="1" smtClean="0"/>
              <a:t>Glidepath</a:t>
            </a:r>
            <a:r>
              <a:rPr lang="en-US" dirty="0" smtClean="0"/>
              <a:t> </a:t>
            </a:r>
            <a:r>
              <a:rPr lang="en-US" dirty="0" smtClean="0"/>
              <a:t>is drafting </a:t>
            </a:r>
            <a:r>
              <a:rPr lang="en-US" dirty="0" smtClean="0"/>
              <a:t>its Draft Environmental Impact </a:t>
            </a:r>
            <a:r>
              <a:rPr lang="en-US" dirty="0" smtClean="0"/>
              <a:t>Statement (DEIS).</a:t>
            </a:r>
            <a:endParaRPr lang="en-US" dirty="0" smtClean="0"/>
          </a:p>
          <a:p>
            <a:pPr marL="342900" indent="-342900">
              <a:buFont typeface="+mj-lt"/>
              <a:buAutoNum type="arabicPeriod"/>
            </a:pPr>
            <a:r>
              <a:rPr lang="en-US" dirty="0" smtClean="0"/>
              <a:t>Lead Agency (Town Board) must find that DEIS is complete and adequate for public review and </a:t>
            </a:r>
            <a:r>
              <a:rPr lang="en-US" dirty="0" smtClean="0"/>
              <a:t>comment.</a:t>
            </a:r>
            <a:endParaRPr lang="en-US" dirty="0" smtClean="0"/>
          </a:p>
          <a:p>
            <a:pPr marL="342900" indent="-342900">
              <a:buFont typeface="+mj-lt"/>
              <a:buAutoNum type="arabicPeriod"/>
            </a:pPr>
            <a:r>
              <a:rPr lang="en-US" dirty="0" smtClean="0"/>
              <a:t>Once this decision is made, there will be a public comment period of a minimum of 30 days. The Lead agency may extend the comment period, on its own or upon request from the public. In practice, DEIS comment periods are often longer than </a:t>
            </a:r>
            <a:r>
              <a:rPr lang="en-US" dirty="0" smtClean="0"/>
              <a:t>30 days.</a:t>
            </a:r>
          </a:p>
          <a:p>
            <a:pPr marL="342900" indent="-342900">
              <a:buFont typeface="+mj-lt"/>
              <a:buAutoNum type="arabicPeriod"/>
            </a:pPr>
            <a:r>
              <a:rPr lang="en-US" dirty="0" smtClean="0"/>
              <a:t>There </a:t>
            </a:r>
            <a:r>
              <a:rPr lang="en-US" dirty="0" smtClean="0"/>
              <a:t>may be a public hearing on the </a:t>
            </a:r>
            <a:r>
              <a:rPr lang="en-US" dirty="0" smtClean="0"/>
              <a:t>DEIS, but not required.</a:t>
            </a:r>
            <a:endParaRPr lang="en-US" dirty="0" smtClean="0"/>
          </a:p>
        </p:txBody>
      </p:sp>
      <p:sp>
        <p:nvSpPr>
          <p:cNvPr id="6" name="TextBox 5"/>
          <p:cNvSpPr txBox="1"/>
          <p:nvPr/>
        </p:nvSpPr>
        <p:spPr>
          <a:xfrm>
            <a:off x="342861" y="5202245"/>
            <a:ext cx="6781800" cy="1200329"/>
          </a:xfrm>
          <a:prstGeom prst="rect">
            <a:avLst/>
          </a:prstGeom>
          <a:noFill/>
        </p:spPr>
        <p:txBody>
          <a:bodyPr wrap="square" rtlCol="0">
            <a:spAutoFit/>
          </a:bodyPr>
          <a:lstStyle/>
          <a:p>
            <a:r>
              <a:rPr lang="en-US" b="1" dirty="0" smtClean="0"/>
              <a:t>Once the DEIS is </a:t>
            </a:r>
            <a:r>
              <a:rPr lang="en-US" b="1" dirty="0" smtClean="0"/>
              <a:t>released you can:</a:t>
            </a:r>
            <a:endParaRPr lang="en-US" b="1" dirty="0" smtClean="0"/>
          </a:p>
          <a:p>
            <a:endParaRPr lang="en-US" dirty="0" smtClean="0"/>
          </a:p>
          <a:p>
            <a:pPr marL="342900" indent="-342900">
              <a:buAutoNum type="arabicPeriod"/>
            </a:pPr>
            <a:r>
              <a:rPr lang="en-US" dirty="0" smtClean="0"/>
              <a:t>Request at least 90 days for public comment</a:t>
            </a:r>
          </a:p>
          <a:p>
            <a:pPr marL="342900" indent="-342900">
              <a:buAutoNum type="arabicPeriod"/>
            </a:pPr>
            <a:r>
              <a:rPr lang="en-US" dirty="0" smtClean="0"/>
              <a:t>Request at least one public hearing</a:t>
            </a: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497" y="4146945"/>
            <a:ext cx="3439162" cy="19169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497" y="1604128"/>
            <a:ext cx="3314964" cy="2204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37192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a:normAutofit/>
          </a:bodyPr>
          <a:lstStyle/>
          <a:p>
            <a:r>
              <a:rPr lang="en-US" sz="3200" b="1" dirty="0" smtClean="0"/>
              <a:t>Are Power Plants Permitted Under the Town of Ulster’s Zoning Code?</a:t>
            </a:r>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524000"/>
            <a:ext cx="7162800" cy="3423222"/>
          </a:xfrm>
          <a:prstGeom prst="rect">
            <a:avLst/>
          </a:prstGeom>
        </p:spPr>
      </p:pic>
      <p:sp>
        <p:nvSpPr>
          <p:cNvPr id="5" name="TextBox 4"/>
          <p:cNvSpPr txBox="1"/>
          <p:nvPr/>
        </p:nvSpPr>
        <p:spPr>
          <a:xfrm>
            <a:off x="2476500" y="5410200"/>
            <a:ext cx="4495800" cy="769441"/>
          </a:xfrm>
          <a:prstGeom prst="rect">
            <a:avLst/>
          </a:prstGeom>
          <a:noFill/>
        </p:spPr>
        <p:txBody>
          <a:bodyPr wrap="square" rtlCol="0">
            <a:spAutoFit/>
          </a:bodyPr>
          <a:lstStyle/>
          <a:p>
            <a:r>
              <a:rPr lang="en-US" sz="4400" dirty="0" smtClean="0"/>
              <a:t>We don’t think so!</a:t>
            </a:r>
            <a:endParaRPr lang="en-US" sz="4400" dirty="0"/>
          </a:p>
        </p:txBody>
      </p:sp>
    </p:spTree>
    <p:extLst>
      <p:ext uri="{BB962C8B-B14F-4D97-AF65-F5344CB8AC3E}">
        <p14:creationId xmlns:p14="http://schemas.microsoft.com/office/powerpoint/2010/main" val="1701482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034" y="304800"/>
            <a:ext cx="8991600" cy="1066800"/>
          </a:xfrm>
        </p:spPr>
        <p:txBody>
          <a:bodyPr>
            <a:normAutofit/>
          </a:bodyPr>
          <a:lstStyle/>
          <a:p>
            <a:pPr marL="0" indent="0" algn="ctr">
              <a:buNone/>
            </a:pPr>
            <a:r>
              <a:rPr lang="en-US" sz="3000" b="1" dirty="0" smtClean="0"/>
              <a:t>OM District allows “utility company structures” as-of-right, and </a:t>
            </a:r>
            <a:r>
              <a:rPr lang="en-US" sz="3000" b="1" dirty="0" err="1" smtClean="0"/>
              <a:t>Glidepath</a:t>
            </a:r>
            <a:r>
              <a:rPr lang="en-US" sz="3000" b="1" dirty="0" smtClean="0"/>
              <a:t> says their project fits into this… </a:t>
            </a:r>
          </a:p>
          <a:p>
            <a:pPr marL="0" indent="0" algn="ctr">
              <a:buNone/>
            </a:pPr>
            <a:endParaRPr lang="en-US" sz="3000" b="1" dirty="0" smtClean="0"/>
          </a:p>
          <a:p>
            <a:pPr marL="0" indent="0" algn="ctr">
              <a:buNone/>
            </a:pPr>
            <a:endParaRPr lang="en-US" sz="3000" b="1" dirty="0"/>
          </a:p>
        </p:txBody>
      </p:sp>
      <p:sp>
        <p:nvSpPr>
          <p:cNvPr id="2" name="TextBox 1"/>
          <p:cNvSpPr txBox="1"/>
          <p:nvPr/>
        </p:nvSpPr>
        <p:spPr>
          <a:xfrm>
            <a:off x="457200" y="2286000"/>
            <a:ext cx="4572000" cy="3139321"/>
          </a:xfrm>
          <a:prstGeom prst="rect">
            <a:avLst/>
          </a:prstGeom>
          <a:noFill/>
        </p:spPr>
        <p:txBody>
          <a:bodyPr wrap="square" rtlCol="0">
            <a:spAutoFit/>
          </a:bodyPr>
          <a:lstStyle/>
          <a:p>
            <a:r>
              <a:rPr lang="en-US" i="1" dirty="0" smtClean="0"/>
              <a:t>“Utility company structures” are permitted in every zoning district in Town with the sole exception of the Traditional Neighborhood Development Overlay District, including the most restrictive residential district in the Town (R-60)</a:t>
            </a:r>
          </a:p>
          <a:p>
            <a:endParaRPr lang="en-US" i="1" dirty="0" smtClean="0"/>
          </a:p>
          <a:p>
            <a:r>
              <a:rPr lang="en-US" sz="2400" dirty="0" smtClean="0"/>
              <a:t>The Town could not have intended this to include gas-fired power </a:t>
            </a:r>
            <a:r>
              <a:rPr lang="en-US" sz="2400" dirty="0" smtClean="0"/>
              <a:t>plants.</a:t>
            </a:r>
            <a:endParaRPr lang="en-US" sz="2400" dirty="0"/>
          </a:p>
        </p:txBody>
      </p:sp>
      <p:sp>
        <p:nvSpPr>
          <p:cNvPr id="5" name="Rectangle 4"/>
          <p:cNvSpPr/>
          <p:nvPr/>
        </p:nvSpPr>
        <p:spPr>
          <a:xfrm>
            <a:off x="1662938" y="1524000"/>
            <a:ext cx="5753306" cy="461665"/>
          </a:xfrm>
          <a:prstGeom prst="rect">
            <a:avLst/>
          </a:prstGeom>
        </p:spPr>
        <p:txBody>
          <a:bodyPr wrap="none">
            <a:spAutoFit/>
          </a:bodyPr>
          <a:lstStyle/>
          <a:p>
            <a:pPr algn="ctr"/>
            <a:r>
              <a:rPr lang="en-US" sz="2400" b="1" dirty="0"/>
              <a:t>No definition of “utility company structure”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129479"/>
            <a:ext cx="3557168" cy="3808352"/>
          </a:xfrm>
          <a:prstGeom prst="rect">
            <a:avLst/>
          </a:prstGeom>
        </p:spPr>
      </p:pic>
    </p:spTree>
    <p:extLst>
      <p:ext uri="{BB962C8B-B14F-4D97-AF65-F5344CB8AC3E}">
        <p14:creationId xmlns:p14="http://schemas.microsoft.com/office/powerpoint/2010/main" val="133096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8" y="304800"/>
            <a:ext cx="8382000" cy="1539026"/>
          </a:xfrm>
        </p:spPr>
        <p:txBody>
          <a:bodyPr>
            <a:normAutofit fontScale="90000"/>
          </a:bodyPr>
          <a:lstStyle/>
          <a:p>
            <a:r>
              <a:rPr lang="en-US" sz="3600" b="1" dirty="0" smtClean="0"/>
              <a:t>Zoning </a:t>
            </a:r>
            <a:r>
              <a:rPr lang="en-US" sz="3600" b="1" dirty="0" smtClean="0"/>
              <a:t>Must Be Consistent </a:t>
            </a:r>
            <a:r>
              <a:rPr lang="en-US" sz="3600" b="1" dirty="0" smtClean="0"/>
              <a:t>with </a:t>
            </a:r>
            <a:br>
              <a:rPr lang="en-US" sz="3600" b="1" dirty="0" smtClean="0"/>
            </a:br>
            <a:r>
              <a:rPr lang="en-US" sz="3600" b="1" dirty="0" smtClean="0"/>
              <a:t>Comprehensive </a:t>
            </a:r>
            <a:r>
              <a:rPr lang="en-US" sz="3600" b="1" dirty="0" smtClean="0"/>
              <a:t>Plan</a:t>
            </a:r>
            <a:br>
              <a:rPr lang="en-US" sz="3600" b="1" dirty="0" smtClean="0"/>
            </a:br>
            <a:r>
              <a:rPr lang="en-US" sz="2700" b="1" dirty="0" smtClean="0"/>
              <a:t>(NYS Town Law § 263)</a:t>
            </a:r>
            <a:r>
              <a:rPr lang="en-US" sz="2800" b="1" dirty="0" smtClean="0"/>
              <a:t/>
            </a:r>
            <a:br>
              <a:rPr lang="en-US" sz="2800" b="1" dirty="0" smtClean="0"/>
            </a:br>
            <a:endParaRPr lang="en-US" sz="2800" b="1" dirty="0"/>
          </a:p>
        </p:txBody>
      </p:sp>
      <p:sp>
        <p:nvSpPr>
          <p:cNvPr id="3" name="Content Placeholder 2"/>
          <p:cNvSpPr>
            <a:spLocks noGrp="1"/>
          </p:cNvSpPr>
          <p:nvPr>
            <p:ph idx="1"/>
          </p:nvPr>
        </p:nvSpPr>
        <p:spPr>
          <a:xfrm>
            <a:off x="228600" y="1219199"/>
            <a:ext cx="4114800" cy="5120427"/>
          </a:xfrm>
        </p:spPr>
        <p:txBody>
          <a:bodyPr>
            <a:normAutofit fontScale="70000" lnSpcReduction="20000"/>
          </a:bodyPr>
          <a:lstStyle/>
          <a:p>
            <a:endParaRPr lang="en-US" sz="3100" dirty="0" smtClean="0"/>
          </a:p>
          <a:p>
            <a:endParaRPr lang="en-US" sz="3400" dirty="0" smtClean="0"/>
          </a:p>
          <a:p>
            <a:r>
              <a:rPr lang="en-US" sz="3400" dirty="0" smtClean="0"/>
              <a:t>Ulster’s </a:t>
            </a:r>
            <a:r>
              <a:rPr lang="en-US" sz="3400" dirty="0"/>
              <a:t>2007 Comprehensive </a:t>
            </a:r>
            <a:r>
              <a:rPr lang="en-US" sz="3400" dirty="0" smtClean="0"/>
              <a:t>Plan recommends adoption of Ridge Protection Overlay District that would encompass the Lincoln Park site, in order to preserve natural resources and scenic vistas.</a:t>
            </a:r>
          </a:p>
          <a:p>
            <a:r>
              <a:rPr lang="en-US" sz="3400" dirty="0" smtClean="0"/>
              <a:t>This zoning was never adopted, but existing zoning must be interpreted consistent with the Comprehensive Plan.</a:t>
            </a:r>
            <a:endParaRPr lang="en-US" sz="3400" dirty="0"/>
          </a:p>
          <a:p>
            <a:endParaRPr lang="en-US" sz="3000" dirty="0">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646" y="2362200"/>
            <a:ext cx="4146996" cy="3001852"/>
          </a:xfrm>
          <a:prstGeom prst="rect">
            <a:avLst/>
          </a:prstGeom>
        </p:spPr>
      </p:pic>
    </p:spTree>
    <p:extLst>
      <p:ext uri="{BB962C8B-B14F-4D97-AF65-F5344CB8AC3E}">
        <p14:creationId xmlns:p14="http://schemas.microsoft.com/office/powerpoint/2010/main" val="1947817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In 2017 the Town considered adopting a moratorium on ground-mounted solar energy facilities</a:t>
            </a:r>
            <a:endParaRPr lang="en-US" sz="2800" b="1"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59633" y="1417638"/>
            <a:ext cx="3092824" cy="486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5611" y="1905000"/>
            <a:ext cx="3962400" cy="1569660"/>
          </a:xfrm>
          <a:prstGeom prst="rect">
            <a:avLst/>
          </a:prstGeom>
          <a:noFill/>
        </p:spPr>
        <p:txBody>
          <a:bodyPr wrap="square" rtlCol="0">
            <a:spAutoFit/>
          </a:bodyPr>
          <a:lstStyle/>
          <a:p>
            <a:r>
              <a:rPr lang="en-US" sz="2400" b="1" u="sng" dirty="0" smtClean="0"/>
              <a:t>Stated reason:</a:t>
            </a:r>
            <a:r>
              <a:rPr lang="en-US" sz="2400" b="1" dirty="0" smtClean="0"/>
              <a:t> </a:t>
            </a:r>
            <a:r>
              <a:rPr lang="en-US" sz="2400" dirty="0" smtClean="0"/>
              <a:t>Solar energy facilities are not currently regulated by the Town’s zoning code.</a:t>
            </a:r>
            <a:endParaRPr lang="en-US" sz="2400" dirty="0"/>
          </a:p>
        </p:txBody>
      </p:sp>
      <p:sp>
        <p:nvSpPr>
          <p:cNvPr id="6" name="TextBox 5"/>
          <p:cNvSpPr txBox="1"/>
          <p:nvPr/>
        </p:nvSpPr>
        <p:spPr>
          <a:xfrm>
            <a:off x="457200" y="3757892"/>
            <a:ext cx="4648200" cy="2677656"/>
          </a:xfrm>
          <a:prstGeom prst="rect">
            <a:avLst/>
          </a:prstGeom>
          <a:noFill/>
        </p:spPr>
        <p:txBody>
          <a:bodyPr wrap="square" rtlCol="0">
            <a:spAutoFit/>
          </a:bodyPr>
          <a:lstStyle/>
          <a:p>
            <a:r>
              <a:rPr lang="en-US" sz="2800" dirty="0" smtClean="0"/>
              <a:t>Therefore, Town </a:t>
            </a:r>
            <a:r>
              <a:rPr lang="en-US" sz="2800" b="1" u="sng" dirty="0" smtClean="0"/>
              <a:t>does not</a:t>
            </a:r>
            <a:r>
              <a:rPr lang="en-US" sz="2800" b="1" dirty="0" smtClean="0"/>
              <a:t> </a:t>
            </a:r>
            <a:r>
              <a:rPr lang="en-US" sz="2800" dirty="0" smtClean="0"/>
              <a:t>interpret commercial solar facilities to be “utility company structures”- </a:t>
            </a:r>
            <a:r>
              <a:rPr lang="en-US" sz="2800" dirty="0" smtClean="0"/>
              <a:t>and it should </a:t>
            </a:r>
            <a:r>
              <a:rPr lang="en-US" sz="2800" dirty="0" smtClean="0"/>
              <a:t>interpret fossil-fuel power plants the same </a:t>
            </a:r>
            <a:r>
              <a:rPr lang="en-US" sz="2800" dirty="0" smtClean="0"/>
              <a:t>way. </a:t>
            </a:r>
            <a:endParaRPr lang="en-US" sz="2800" dirty="0"/>
          </a:p>
        </p:txBody>
      </p:sp>
    </p:spTree>
    <p:extLst>
      <p:ext uri="{BB962C8B-B14F-4D97-AF65-F5344CB8AC3E}">
        <p14:creationId xmlns:p14="http://schemas.microsoft.com/office/powerpoint/2010/main" val="2473006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524000"/>
            <a:ext cx="4724400" cy="4927936"/>
          </a:xfrm>
        </p:spPr>
        <p:txBody>
          <a:bodyPr>
            <a:normAutofit fontScale="70000" lnSpcReduction="20000"/>
          </a:bodyPr>
          <a:lstStyle/>
          <a:p>
            <a:r>
              <a:rPr lang="en-US" dirty="0" smtClean="0"/>
              <a:t>Send a letter to Town Supervisor and Town Board and demand that they publicly state whether they consider the </a:t>
            </a:r>
            <a:r>
              <a:rPr lang="en-US" dirty="0" err="1" smtClean="0"/>
              <a:t>Glidepath</a:t>
            </a:r>
            <a:r>
              <a:rPr lang="en-US" dirty="0" smtClean="0"/>
              <a:t> project a “utility company structure” permitted as-of-right in the OM zone as </a:t>
            </a:r>
            <a:r>
              <a:rPr lang="en-US" dirty="0" err="1" smtClean="0"/>
              <a:t>Glidepath</a:t>
            </a:r>
            <a:r>
              <a:rPr lang="en-US" dirty="0" smtClean="0"/>
              <a:t> has been </a:t>
            </a:r>
            <a:r>
              <a:rPr lang="en-US" dirty="0" smtClean="0"/>
              <a:t>claiming</a:t>
            </a:r>
          </a:p>
          <a:p>
            <a:endParaRPr lang="en-US" dirty="0" smtClean="0"/>
          </a:p>
          <a:p>
            <a:pPr marL="0" indent="0" algn="ctr">
              <a:buNone/>
            </a:pPr>
            <a:r>
              <a:rPr lang="en-US" sz="5100" b="1" dirty="0" smtClean="0"/>
              <a:t>AND</a:t>
            </a:r>
          </a:p>
          <a:p>
            <a:pPr marL="0" indent="0" algn="ctr">
              <a:buNone/>
            </a:pPr>
            <a:endParaRPr lang="en-US" sz="5100" b="1" dirty="0" smtClean="0"/>
          </a:p>
          <a:p>
            <a:r>
              <a:rPr lang="en-US" dirty="0" smtClean="0"/>
              <a:t>Request that the Town adopt a temporary moratorium on construction of power plants while it considers zoning that specifically regulates power plants</a:t>
            </a:r>
            <a:endParaRPr lang="en-US" dirty="0"/>
          </a:p>
          <a:p>
            <a:pPr marL="0" indent="0">
              <a:buNone/>
            </a:pPr>
            <a:endParaRPr lang="en-US" sz="3000" dirty="0" smtClean="0"/>
          </a:p>
          <a:p>
            <a:pPr marL="0" indent="0">
              <a:buNone/>
            </a:pPr>
            <a:endParaRPr lang="en-US" sz="3000" dirty="0" smtClean="0"/>
          </a:p>
          <a:p>
            <a:pPr marL="0" indent="0">
              <a:buNone/>
            </a:pPr>
            <a:endParaRPr lang="en-US" sz="3000" dirty="0" smtClean="0"/>
          </a:p>
          <a:p>
            <a:pPr marL="0" indent="0" algn="ctr">
              <a:buNone/>
            </a:pPr>
            <a:endParaRPr lang="en-US" sz="3000" b="1" dirty="0" smtClean="0"/>
          </a:p>
          <a:p>
            <a:pPr marL="0" indent="0" algn="ctr">
              <a:buNone/>
            </a:pPr>
            <a:endParaRPr lang="en-US" sz="3000" b="1" dirty="0"/>
          </a:p>
        </p:txBody>
      </p:sp>
      <p:sp>
        <p:nvSpPr>
          <p:cNvPr id="7" name="TextBox 6"/>
          <p:cNvSpPr txBox="1"/>
          <p:nvPr/>
        </p:nvSpPr>
        <p:spPr>
          <a:xfrm>
            <a:off x="1066800" y="474198"/>
            <a:ext cx="6934200" cy="646331"/>
          </a:xfrm>
          <a:prstGeom prst="rect">
            <a:avLst/>
          </a:prstGeom>
          <a:noFill/>
        </p:spPr>
        <p:txBody>
          <a:bodyPr wrap="square" rtlCol="0">
            <a:spAutoFit/>
          </a:bodyPr>
          <a:lstStyle/>
          <a:p>
            <a:pPr algn="ctr"/>
            <a:r>
              <a:rPr lang="en-US" sz="3600" b="1" dirty="0" smtClean="0"/>
              <a:t>Action for Town of Ulster Residents</a:t>
            </a:r>
            <a:endParaRPr lang="en-US" sz="36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76400"/>
            <a:ext cx="3886200" cy="3911264"/>
          </a:xfrm>
          <a:prstGeom prst="rect">
            <a:avLst/>
          </a:prstGeom>
        </p:spPr>
      </p:pic>
    </p:spTree>
    <p:extLst>
      <p:ext uri="{BB962C8B-B14F-4D97-AF65-F5344CB8AC3E}">
        <p14:creationId xmlns:p14="http://schemas.microsoft.com/office/powerpoint/2010/main" val="484598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7907" y="152400"/>
            <a:ext cx="822960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000" b="1" dirty="0"/>
          </a:p>
        </p:txBody>
      </p:sp>
      <p:sp>
        <p:nvSpPr>
          <p:cNvPr id="5" name="Content Placeholder 2"/>
          <p:cNvSpPr txBox="1">
            <a:spLocks/>
          </p:cNvSpPr>
          <p:nvPr/>
        </p:nvSpPr>
        <p:spPr>
          <a:xfrm>
            <a:off x="487907" y="1970964"/>
            <a:ext cx="2941093" cy="359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2" name="TextBox 1"/>
          <p:cNvSpPr txBox="1"/>
          <p:nvPr/>
        </p:nvSpPr>
        <p:spPr>
          <a:xfrm>
            <a:off x="1173707" y="156657"/>
            <a:ext cx="6858000" cy="1354217"/>
          </a:xfrm>
          <a:prstGeom prst="rect">
            <a:avLst/>
          </a:prstGeom>
          <a:noFill/>
        </p:spPr>
        <p:txBody>
          <a:bodyPr wrap="square" rtlCol="0">
            <a:spAutoFit/>
          </a:bodyPr>
          <a:lstStyle/>
          <a:p>
            <a:pPr algn="ctr"/>
            <a:r>
              <a:rPr lang="en-US" sz="3200" b="1" dirty="0" smtClean="0"/>
              <a:t>And if you don’t live in the Town of Ulster…</a:t>
            </a:r>
          </a:p>
          <a:p>
            <a:pPr algn="ctr"/>
            <a:endParaRPr lang="en-US" dirty="0"/>
          </a:p>
        </p:txBody>
      </p:sp>
      <p:sp>
        <p:nvSpPr>
          <p:cNvPr id="3" name="TextBox 2"/>
          <p:cNvSpPr txBox="1"/>
          <p:nvPr/>
        </p:nvSpPr>
        <p:spPr>
          <a:xfrm>
            <a:off x="1358336" y="1098738"/>
            <a:ext cx="6019800" cy="2246769"/>
          </a:xfrm>
          <a:prstGeom prst="rect">
            <a:avLst/>
          </a:prstGeom>
          <a:noFill/>
        </p:spPr>
        <p:txBody>
          <a:bodyPr wrap="square" rtlCol="0">
            <a:spAutoFit/>
          </a:bodyPr>
          <a:lstStyle/>
          <a:p>
            <a:pPr algn="ctr"/>
            <a:r>
              <a:rPr lang="en-US" sz="2800" dirty="0" smtClean="0"/>
              <a:t>Ensure that your </a:t>
            </a:r>
            <a:r>
              <a:rPr lang="en-US" sz="2800" dirty="0" smtClean="0"/>
              <a:t>town </a:t>
            </a:r>
            <a:r>
              <a:rPr lang="en-US" sz="2800" dirty="0" smtClean="0"/>
              <a:t>doesn’t end up with a gas-fired power plant proposed just feet from a residential neighborhood</a:t>
            </a:r>
            <a:r>
              <a:rPr lang="en-US" sz="2800" dirty="0"/>
              <a:t>! </a:t>
            </a:r>
            <a:endParaRPr lang="en-US" sz="2800" dirty="0" smtClean="0"/>
          </a:p>
          <a:p>
            <a:pPr algn="ctr"/>
            <a:endParaRPr lang="en-US" sz="2800" dirty="0"/>
          </a:p>
        </p:txBody>
      </p:sp>
      <p:sp>
        <p:nvSpPr>
          <p:cNvPr id="6" name="TextBox 5"/>
          <p:cNvSpPr txBox="1"/>
          <p:nvPr/>
        </p:nvSpPr>
        <p:spPr>
          <a:xfrm>
            <a:off x="99068" y="2816215"/>
            <a:ext cx="3329932"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Smaller “</a:t>
            </a:r>
            <a:r>
              <a:rPr lang="en-US" dirty="0" err="1" smtClean="0"/>
              <a:t>peaker</a:t>
            </a:r>
            <a:r>
              <a:rPr lang="en-US" dirty="0" smtClean="0"/>
              <a:t>” </a:t>
            </a:r>
            <a:r>
              <a:rPr lang="en-US" dirty="0" smtClean="0"/>
              <a:t>power plants that are primarily under jurisdiction of local governments — </a:t>
            </a:r>
            <a:r>
              <a:rPr lang="en-US" dirty="0" smtClean="0"/>
              <a:t>not </a:t>
            </a:r>
            <a:r>
              <a:rPr lang="en-US" dirty="0" smtClean="0"/>
              <a:t>New York State — are going to become increasingly prevalent throughout the Hudson </a:t>
            </a:r>
            <a:r>
              <a:rPr lang="en-US" dirty="0" smtClean="0"/>
              <a:t>Valley.</a:t>
            </a:r>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570" t="19886" r="-1570" b="569"/>
          <a:stretch/>
        </p:blipFill>
        <p:spPr>
          <a:xfrm>
            <a:off x="4038600" y="3517332"/>
            <a:ext cx="4459402" cy="2660415"/>
          </a:xfrm>
          <a:prstGeom prst="rect">
            <a:avLst/>
          </a:prstGeom>
        </p:spPr>
      </p:pic>
      <p:sp>
        <p:nvSpPr>
          <p:cNvPr id="10" name="Rectangle 9"/>
          <p:cNvSpPr/>
          <p:nvPr/>
        </p:nvSpPr>
        <p:spPr>
          <a:xfrm>
            <a:off x="4709645" y="2936379"/>
            <a:ext cx="3117312" cy="523220"/>
          </a:xfrm>
          <a:prstGeom prst="rect">
            <a:avLst/>
          </a:prstGeom>
        </p:spPr>
        <p:txBody>
          <a:bodyPr wrap="square">
            <a:spAutoFit/>
          </a:bodyPr>
          <a:lstStyle/>
          <a:p>
            <a:pPr algn="ctr"/>
            <a:r>
              <a:rPr lang="en-US" sz="2800" b="1" dirty="0" smtClean="0"/>
              <a:t>What </a:t>
            </a:r>
            <a:r>
              <a:rPr lang="en-US" sz="2800" b="1" dirty="0"/>
              <a:t>can </a:t>
            </a:r>
            <a:r>
              <a:rPr lang="en-US" sz="2800" b="1" u="sng" dirty="0" smtClean="0"/>
              <a:t>you </a:t>
            </a:r>
            <a:r>
              <a:rPr lang="en-US" sz="2800" b="1" dirty="0" smtClean="0"/>
              <a:t>do</a:t>
            </a:r>
            <a:r>
              <a:rPr lang="en-US" sz="2800" b="1" dirty="0"/>
              <a:t>?</a:t>
            </a:r>
          </a:p>
        </p:txBody>
      </p:sp>
      <p:sp>
        <p:nvSpPr>
          <p:cNvPr id="11" name="Rectangle 10"/>
          <p:cNvSpPr/>
          <p:nvPr/>
        </p:nvSpPr>
        <p:spPr>
          <a:xfrm>
            <a:off x="99069" y="5092626"/>
            <a:ext cx="3116164" cy="1200329"/>
          </a:xfrm>
          <a:prstGeom prst="rect">
            <a:avLst/>
          </a:prstGeom>
        </p:spPr>
        <p:txBody>
          <a:bodyPr wrap="square">
            <a:spAutoFit/>
          </a:bodyPr>
          <a:lstStyle/>
          <a:p>
            <a:pPr marL="285750" indent="-285750">
              <a:buFont typeface="Arial" panose="020B0604020202020204" pitchFamily="34" charset="0"/>
              <a:buChar char="•"/>
            </a:pPr>
            <a:r>
              <a:rPr lang="en-US" dirty="0"/>
              <a:t>Most municipalities do not have zoning specifically regulating power </a:t>
            </a:r>
            <a:r>
              <a:rPr lang="en-US" dirty="0" smtClean="0"/>
              <a:t>plants.</a:t>
            </a:r>
            <a:endParaRPr lang="en-US"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182079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272" y="1028163"/>
            <a:ext cx="8229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a:p>
        </p:txBody>
      </p:sp>
      <p:sp>
        <p:nvSpPr>
          <p:cNvPr id="5" name="Content Placeholder 2"/>
          <p:cNvSpPr txBox="1">
            <a:spLocks/>
          </p:cNvSpPr>
          <p:nvPr/>
        </p:nvSpPr>
        <p:spPr>
          <a:xfrm>
            <a:off x="-76199" y="990600"/>
            <a:ext cx="5943600" cy="304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endParaRPr lang="en-US" sz="2400" dirty="0"/>
          </a:p>
        </p:txBody>
      </p:sp>
      <p:sp>
        <p:nvSpPr>
          <p:cNvPr id="2" name="TextBox 1"/>
          <p:cNvSpPr txBox="1"/>
          <p:nvPr/>
        </p:nvSpPr>
        <p:spPr>
          <a:xfrm>
            <a:off x="832672" y="539322"/>
            <a:ext cx="7696200" cy="1815882"/>
          </a:xfrm>
          <a:prstGeom prst="rect">
            <a:avLst/>
          </a:prstGeom>
          <a:noFill/>
        </p:spPr>
        <p:txBody>
          <a:bodyPr wrap="square" rtlCol="0">
            <a:spAutoFit/>
          </a:bodyPr>
          <a:lstStyle/>
          <a:p>
            <a:pPr algn="ctr"/>
            <a:r>
              <a:rPr lang="en-US" sz="2800" b="1" dirty="0" smtClean="0"/>
              <a:t>Urge your municipality to place a moratorium on fossil-fuel burning power plants while they consider zoning that specifically addresses power plants!</a:t>
            </a:r>
            <a:endParaRPr lang="en-US" sz="2800" b="1" dirty="0"/>
          </a:p>
        </p:txBody>
      </p:sp>
      <p:sp>
        <p:nvSpPr>
          <p:cNvPr id="3" name="TextBox 2"/>
          <p:cNvSpPr txBox="1"/>
          <p:nvPr/>
        </p:nvSpPr>
        <p:spPr>
          <a:xfrm>
            <a:off x="3810000" y="2796823"/>
            <a:ext cx="5334000" cy="3139321"/>
          </a:xfrm>
          <a:prstGeom prst="rect">
            <a:avLst/>
          </a:prstGeom>
          <a:noFill/>
        </p:spPr>
        <p:txBody>
          <a:bodyPr wrap="square" rtlCol="0">
            <a:spAutoFit/>
          </a:bodyPr>
          <a:lstStyle/>
          <a:p>
            <a:r>
              <a:rPr lang="en-US" dirty="0" smtClean="0"/>
              <a:t>Q. Should power plants be allowed at all in our town? Would prohibiting them constitute </a:t>
            </a:r>
            <a:r>
              <a:rPr lang="en-US" dirty="0" smtClean="0"/>
              <a:t>impermissible exclusionary </a:t>
            </a:r>
            <a:r>
              <a:rPr lang="en-US" dirty="0" smtClean="0"/>
              <a:t>zoning? </a:t>
            </a:r>
          </a:p>
          <a:p>
            <a:endParaRPr lang="en-US" dirty="0" smtClean="0"/>
          </a:p>
          <a:p>
            <a:pPr marL="342900" indent="-342900">
              <a:buAutoNum type="alphaUcPeriod"/>
            </a:pPr>
            <a:r>
              <a:rPr lang="en-US" dirty="0" smtClean="0"/>
              <a:t>Not </a:t>
            </a:r>
            <a:r>
              <a:rPr lang="en-US" dirty="0" smtClean="0"/>
              <a:t>necessarily. NYS courts have </a:t>
            </a:r>
            <a:r>
              <a:rPr lang="en-US" dirty="0" smtClean="0"/>
              <a:t>stated </a:t>
            </a:r>
            <a:r>
              <a:rPr lang="en-US" dirty="0" smtClean="0"/>
              <a:t>that municipalities can ban industrial uses as long as prohibiting a use is </a:t>
            </a:r>
            <a:r>
              <a:rPr lang="en-US" dirty="0"/>
              <a:t>a reasonable exercise of its police powers to prevent damage to the rights of others and to promote the interests of the community as a whole</a:t>
            </a:r>
            <a:r>
              <a:rPr lang="en-US" dirty="0" smtClean="0"/>
              <a:t>.</a:t>
            </a:r>
            <a:endParaRPr lang="en-US" dirty="0"/>
          </a:p>
          <a:p>
            <a:r>
              <a:rPr lang="en-US" dirty="0" smtClean="0"/>
              <a:t>	</a:t>
            </a:r>
            <a:r>
              <a:rPr lang="en-US" sz="1600" dirty="0" smtClean="0"/>
              <a:t>(</a:t>
            </a:r>
            <a:r>
              <a:rPr lang="en-US" sz="1600" i="1" dirty="0" err="1" smtClean="0"/>
              <a:t>Gernatt</a:t>
            </a:r>
            <a:r>
              <a:rPr lang="en-US" sz="1600" i="1" dirty="0" smtClean="0"/>
              <a:t> Asphalt Products v. Town of Sardinia)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54970"/>
            <a:ext cx="3109208" cy="2842386"/>
          </a:xfrm>
          <a:prstGeom prst="rect">
            <a:avLst/>
          </a:prstGeom>
        </p:spPr>
      </p:pic>
    </p:spTree>
    <p:extLst>
      <p:ext uri="{BB962C8B-B14F-4D97-AF65-F5344CB8AC3E}">
        <p14:creationId xmlns:p14="http://schemas.microsoft.com/office/powerpoint/2010/main" val="518283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0"/>
              </a:spcBef>
              <a:buNone/>
            </a:pPr>
            <a:endParaRPr lang="en-US" sz="1800" dirty="0" smtClean="0">
              <a:solidFill>
                <a:prstClr val="black"/>
              </a:solidFill>
            </a:endParaRPr>
          </a:p>
          <a:p>
            <a:pPr marL="0" lvl="0" indent="0">
              <a:spcBef>
                <a:spcPts val="0"/>
              </a:spcBef>
              <a:buNone/>
            </a:pPr>
            <a:endParaRPr lang="en-US" sz="1800" dirty="0">
              <a:solidFill>
                <a:prstClr val="black"/>
              </a:solidFill>
            </a:endParaRPr>
          </a:p>
          <a:p>
            <a:pPr marL="0" lvl="0" indent="0">
              <a:spcBef>
                <a:spcPts val="0"/>
              </a:spcBef>
              <a:buNone/>
            </a:pPr>
            <a:r>
              <a:rPr lang="en-US" sz="1800" dirty="0" smtClean="0">
                <a:solidFill>
                  <a:prstClr val="black"/>
                </a:solidFill>
              </a:rPr>
              <a:t>If power plants are permitted in our town, how should our zoning regulate them? </a:t>
            </a:r>
            <a:r>
              <a:rPr lang="en-US" sz="1800" dirty="0" smtClean="0">
                <a:solidFill>
                  <a:prstClr val="black"/>
                </a:solidFill>
              </a:rPr>
              <a:t>They </a:t>
            </a:r>
            <a:r>
              <a:rPr lang="en-US" sz="1800" dirty="0">
                <a:solidFill>
                  <a:prstClr val="black"/>
                </a:solidFill>
              </a:rPr>
              <a:t>should </a:t>
            </a:r>
            <a:r>
              <a:rPr lang="en-US" sz="1800" u="sng" dirty="0">
                <a:solidFill>
                  <a:prstClr val="black"/>
                </a:solidFill>
              </a:rPr>
              <a:t>only</a:t>
            </a:r>
            <a:r>
              <a:rPr lang="en-US" sz="1800" dirty="0">
                <a:solidFill>
                  <a:prstClr val="black"/>
                </a:solidFill>
              </a:rPr>
              <a:t> </a:t>
            </a:r>
            <a:r>
              <a:rPr lang="en-US" sz="1800" dirty="0" smtClean="0">
                <a:solidFill>
                  <a:prstClr val="black"/>
                </a:solidFill>
              </a:rPr>
              <a:t>be permitted:</a:t>
            </a:r>
            <a:endParaRPr lang="en-US" sz="1800" dirty="0" smtClean="0">
              <a:solidFill>
                <a:prstClr val="black"/>
              </a:solidFill>
            </a:endParaRPr>
          </a:p>
          <a:p>
            <a:pPr marL="0" lvl="0" indent="0">
              <a:spcBef>
                <a:spcPts val="0"/>
              </a:spcBef>
              <a:buNone/>
            </a:pPr>
            <a:endParaRPr lang="en-US" sz="1800" dirty="0">
              <a:solidFill>
                <a:prstClr val="black"/>
              </a:solidFill>
            </a:endParaRPr>
          </a:p>
          <a:p>
            <a:pPr marL="285750" lvl="0" indent="-285750">
              <a:spcBef>
                <a:spcPts val="0"/>
              </a:spcBef>
            </a:pPr>
            <a:r>
              <a:rPr lang="en-US" sz="1800" dirty="0">
                <a:solidFill>
                  <a:prstClr val="black"/>
                </a:solidFill>
              </a:rPr>
              <a:t>In heavy industrial </a:t>
            </a:r>
            <a:r>
              <a:rPr lang="en-US" sz="1800" dirty="0" smtClean="0">
                <a:solidFill>
                  <a:prstClr val="black"/>
                </a:solidFill>
              </a:rPr>
              <a:t>zones </a:t>
            </a:r>
            <a:r>
              <a:rPr lang="en-US" sz="1800" dirty="0">
                <a:latin typeface="Calibri" panose="020F0502020204030204" pitchFamily="34" charset="0"/>
                <a:ea typeface="Calibri" panose="020F0502020204030204" pitchFamily="34" charset="0"/>
                <a:cs typeface="Times New Roman" panose="02020603050405020304" pitchFamily="18" charset="0"/>
              </a:rPr>
              <a:t>that are designated for uses that generate significant noise, traffic or </a:t>
            </a:r>
            <a:r>
              <a:rPr lang="en-US" sz="1800" dirty="0" smtClean="0">
                <a:latin typeface="Calibri" panose="020F0502020204030204" pitchFamily="34" charset="0"/>
                <a:ea typeface="Calibri" panose="020F0502020204030204" pitchFamily="34" charset="0"/>
                <a:cs typeface="Times New Roman" panose="02020603050405020304" pitchFamily="18" charset="0"/>
              </a:rPr>
              <a:t>pollutants and are </a:t>
            </a:r>
            <a:r>
              <a:rPr lang="en-US" sz="1800" dirty="0" smtClean="0">
                <a:solidFill>
                  <a:prstClr val="black"/>
                </a:solidFill>
              </a:rPr>
              <a:t>far </a:t>
            </a:r>
            <a:r>
              <a:rPr lang="en-US" sz="1800" dirty="0">
                <a:solidFill>
                  <a:prstClr val="black"/>
                </a:solidFill>
              </a:rPr>
              <a:t>away from important environmental areas and </a:t>
            </a:r>
            <a:r>
              <a:rPr lang="en-US" sz="1800" dirty="0" smtClean="0">
                <a:solidFill>
                  <a:prstClr val="black"/>
                </a:solidFill>
              </a:rPr>
              <a:t>residences; </a:t>
            </a:r>
            <a:endParaRPr lang="en-US" sz="1800" dirty="0">
              <a:solidFill>
                <a:prstClr val="black"/>
              </a:solidFill>
            </a:endParaRPr>
          </a:p>
          <a:p>
            <a:pPr marL="285750" lvl="0" indent="-285750">
              <a:spcBef>
                <a:spcPts val="0"/>
              </a:spcBef>
            </a:pPr>
            <a:r>
              <a:rPr lang="en-US" sz="1800" dirty="0">
                <a:solidFill>
                  <a:prstClr val="black"/>
                </a:solidFill>
              </a:rPr>
              <a:t>With a special use </a:t>
            </a:r>
            <a:r>
              <a:rPr lang="en-US" sz="1800" dirty="0" smtClean="0">
                <a:solidFill>
                  <a:prstClr val="black"/>
                </a:solidFill>
              </a:rPr>
              <a:t>permit;</a:t>
            </a:r>
          </a:p>
          <a:p>
            <a:pPr marL="285750" lvl="0" indent="-285750">
              <a:spcBef>
                <a:spcPts val="0"/>
              </a:spcBef>
            </a:pPr>
            <a:r>
              <a:rPr lang="en-US" sz="1800" dirty="0" smtClean="0">
                <a:solidFill>
                  <a:prstClr val="black"/>
                </a:solidFill>
              </a:rPr>
              <a:t>Subject to strict </a:t>
            </a:r>
            <a:r>
              <a:rPr lang="en-US" sz="1800" dirty="0">
                <a:solidFill>
                  <a:prstClr val="black"/>
                </a:solidFill>
              </a:rPr>
              <a:t>conditions related to noise, stack height, etc</a:t>
            </a:r>
            <a:r>
              <a:rPr lang="en-US" sz="1800" dirty="0" smtClean="0">
                <a:solidFill>
                  <a:prstClr val="black"/>
                </a:solidFill>
              </a:rPr>
              <a:t>.; </a:t>
            </a:r>
          </a:p>
          <a:p>
            <a:pPr marL="285750" lvl="0" indent="-285750">
              <a:spcBef>
                <a:spcPts val="0"/>
              </a:spcBef>
            </a:pPr>
            <a:r>
              <a:rPr lang="en-US" sz="1800" dirty="0" smtClean="0">
                <a:latin typeface="Calibri" panose="020F0502020204030204" pitchFamily="34" charset="0"/>
                <a:ea typeface="Calibri" panose="020F0502020204030204" pitchFamily="34" charset="0"/>
                <a:cs typeface="Times New Roman" panose="02020603050405020304" pitchFamily="18" charset="0"/>
              </a:rPr>
              <a:t>Subject to minimum </a:t>
            </a:r>
            <a:r>
              <a:rPr lang="en-US" sz="1800" dirty="0">
                <a:latin typeface="Calibri" panose="020F0502020204030204" pitchFamily="34" charset="0"/>
                <a:ea typeface="Calibri" panose="020F0502020204030204" pitchFamily="34" charset="0"/>
                <a:cs typeface="Times New Roman" panose="02020603050405020304" pitchFamily="18" charset="0"/>
              </a:rPr>
              <a:t>lot size and coverage (subject to underlying </a:t>
            </a:r>
            <a:r>
              <a:rPr lang="en-US" sz="1800" dirty="0" smtClean="0">
                <a:latin typeface="Calibri" panose="020F0502020204030204" pitchFamily="34" charset="0"/>
                <a:ea typeface="Calibri" panose="020F0502020204030204" pitchFamily="34" charset="0"/>
                <a:cs typeface="Times New Roman" panose="02020603050405020304" pitchFamily="18" charset="0"/>
              </a:rPr>
              <a:t>zoning requirements </a:t>
            </a:r>
            <a:r>
              <a:rPr lang="en-US" sz="1800" dirty="0">
                <a:latin typeface="Calibri" panose="020F0502020204030204" pitchFamily="34" charset="0"/>
                <a:ea typeface="Calibri" panose="020F0502020204030204" pitchFamily="34" charset="0"/>
                <a:cs typeface="Times New Roman" panose="02020603050405020304" pitchFamily="18" charset="0"/>
              </a:rPr>
              <a:t>or can create specific new </a:t>
            </a:r>
            <a:r>
              <a:rPr lang="en-US" sz="1800" dirty="0" smtClean="0">
                <a:latin typeface="Calibri" panose="020F0502020204030204" pitchFamily="34" charset="0"/>
                <a:ea typeface="Calibri" panose="020F0502020204030204" pitchFamily="34" charset="0"/>
                <a:cs typeface="Times New Roman" panose="02020603050405020304" pitchFamily="18" charset="0"/>
              </a:rPr>
              <a:t>standards); </a:t>
            </a:r>
            <a:r>
              <a:rPr lang="en-US" sz="1800" dirty="0" smtClean="0">
                <a:latin typeface="Calibri" panose="020F0502020204030204" pitchFamily="34" charset="0"/>
                <a:ea typeface="Calibri" panose="020F0502020204030204" pitchFamily="34" charset="0"/>
                <a:cs typeface="Times New Roman" panose="02020603050405020304" pitchFamily="18" charset="0"/>
              </a:rPr>
              <a:t>and</a:t>
            </a:r>
            <a:endParaRPr lang="en-US" sz="1800" dirty="0">
              <a:solidFill>
                <a:prstClr val="black"/>
              </a:solidFill>
            </a:endParaRPr>
          </a:p>
          <a:p>
            <a:pPr marL="285750" lvl="0" indent="-285750">
              <a:spcBef>
                <a:spcPts val="0"/>
              </a:spcBef>
            </a:pPr>
            <a:r>
              <a:rPr lang="en-US" sz="1800" dirty="0">
                <a:solidFill>
                  <a:prstClr val="black"/>
                </a:solidFill>
              </a:rPr>
              <a:t>With an enforceable decommissioning plan requiring restoration of the site to original condition or </a:t>
            </a:r>
            <a:r>
              <a:rPr lang="en-US" sz="1800" dirty="0" smtClean="0">
                <a:solidFill>
                  <a:prstClr val="black"/>
                </a:solidFill>
              </a:rPr>
              <a:t>better.</a:t>
            </a:r>
            <a:endParaRPr lang="en-US" sz="1800" dirty="0">
              <a:solidFill>
                <a:prstClr val="black"/>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04800"/>
            <a:ext cx="6553200" cy="1447800"/>
          </a:xfrm>
          <a:prstGeom prst="rect">
            <a:avLst/>
          </a:prstGeom>
        </p:spPr>
      </p:pic>
    </p:spTree>
    <p:extLst>
      <p:ext uri="{BB962C8B-B14F-4D97-AF65-F5344CB8AC3E}">
        <p14:creationId xmlns:p14="http://schemas.microsoft.com/office/powerpoint/2010/main" val="1618978683"/>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5053</TotalTime>
  <Words>676</Words>
  <Application>Microsoft Office PowerPoint</Application>
  <PresentationFormat>On-screen Show (4:3)</PresentationFormat>
  <Paragraphs>53</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Are Power Plants Permitted Under the Town of Ulster’s Zoning Code?</vt:lpstr>
      <vt:lpstr>PowerPoint Presentation</vt:lpstr>
      <vt:lpstr>Zoning Must Be Consistent with  Comprehensive Plan (NYS Town Law § 263) </vt:lpstr>
      <vt:lpstr>In 2017 the Town considered adopting a moratorium on ground-mounted solar energy facilities</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Advocacy FY15 T3 Outcomes</dc:title>
  <dc:creator>Hayley Mauskapf</dc:creator>
  <cp:lastModifiedBy>Hayley Mauskapf</cp:lastModifiedBy>
  <cp:revision>170</cp:revision>
  <dcterms:created xsi:type="dcterms:W3CDTF">2015-07-24T19:53:46Z</dcterms:created>
  <dcterms:modified xsi:type="dcterms:W3CDTF">2018-08-10T14:55:21Z</dcterms:modified>
</cp:coreProperties>
</file>