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43" r:id="rId2"/>
    <p:sldId id="345" r:id="rId3"/>
    <p:sldId id="281" r:id="rId4"/>
    <p:sldId id="347" r:id="rId5"/>
    <p:sldId id="349" r:id="rId6"/>
    <p:sldId id="307" r:id="rId7"/>
    <p:sldId id="334" r:id="rId8"/>
    <p:sldId id="308" r:id="rId9"/>
    <p:sldId id="346" r:id="rId10"/>
    <p:sldId id="315" r:id="rId11"/>
    <p:sldId id="324" r:id="rId12"/>
    <p:sldId id="335" r:id="rId13"/>
    <p:sldId id="318" r:id="rId14"/>
    <p:sldId id="319" r:id="rId15"/>
    <p:sldId id="320" r:id="rId16"/>
    <p:sldId id="321" r:id="rId17"/>
    <p:sldId id="34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1" autoAdjust="0"/>
    <p:restoredTop sz="93606" autoAdjust="0"/>
  </p:normalViewPr>
  <p:slideViewPr>
    <p:cSldViewPr>
      <p:cViewPr>
        <p:scale>
          <a:sx n="76" d="100"/>
          <a:sy n="76" d="100"/>
        </p:scale>
        <p:origin x="-1212" y="1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CFF9D-EB5C-4BE7-A6C0-12DD03D55DB5}" type="doc">
      <dgm:prSet loTypeId="urn:microsoft.com/office/officeart/2005/8/layout/hProcess9" loCatId="process" qsTypeId="urn:microsoft.com/office/officeart/2005/8/quickstyle/simple1" qsCatId="simple" csTypeId="urn:microsoft.com/office/officeart/2005/8/colors/accent1_2" csCatId="accent1" phldr="1"/>
      <dgm:spPr/>
    </dgm:pt>
    <dgm:pt modelId="{5FB9FAEC-E670-44E1-AECE-0FB8894FA4F7}">
      <dgm:prSet phldrT="[Text]"/>
      <dgm:spPr/>
      <dgm:t>
        <a:bodyPr/>
        <a:lstStyle/>
        <a:p>
          <a:r>
            <a:rPr lang="en-US" dirty="0" smtClean="0"/>
            <a:t>Step 4.</a:t>
          </a:r>
        </a:p>
        <a:p>
          <a:r>
            <a:rPr lang="en-US" dirty="0" smtClean="0"/>
            <a:t>Positive Declaration Issued (February 1)</a:t>
          </a:r>
        </a:p>
      </dgm:t>
    </dgm:pt>
    <dgm:pt modelId="{BC81EB33-2FE4-429C-B76A-BE5B84E08A7B}" type="parTrans" cxnId="{8C345DA9-8CF9-46BD-A344-2FB1FDEDFD45}">
      <dgm:prSet/>
      <dgm:spPr/>
      <dgm:t>
        <a:bodyPr/>
        <a:lstStyle/>
        <a:p>
          <a:endParaRPr lang="en-US"/>
        </a:p>
      </dgm:t>
    </dgm:pt>
    <dgm:pt modelId="{8F368258-DDA3-45BD-A68A-1B8390E6F62B}" type="sibTrans" cxnId="{8C345DA9-8CF9-46BD-A344-2FB1FDEDFD45}">
      <dgm:prSet/>
      <dgm:spPr/>
      <dgm:t>
        <a:bodyPr/>
        <a:lstStyle/>
        <a:p>
          <a:endParaRPr lang="en-US"/>
        </a:p>
      </dgm:t>
    </dgm:pt>
    <dgm:pt modelId="{2C479682-4CD4-43B2-BB7F-C3498FB66DEA}">
      <dgm:prSet phldrT="[Text]"/>
      <dgm:spPr/>
      <dgm:t>
        <a:bodyPr/>
        <a:lstStyle/>
        <a:p>
          <a:r>
            <a:rPr lang="en-US" dirty="0" smtClean="0"/>
            <a:t>Scope Environmental Impact Statement </a:t>
          </a:r>
          <a:r>
            <a:rPr lang="en-US" i="0" dirty="0" smtClean="0"/>
            <a:t>(Public meeting Feb. 22; Comments due March 22)</a:t>
          </a:r>
          <a:endParaRPr lang="en-US" i="0" dirty="0"/>
        </a:p>
      </dgm:t>
    </dgm:pt>
    <dgm:pt modelId="{78E21B6F-AB56-47A2-A5BC-6BB0B27B4F46}" type="parTrans" cxnId="{935E5655-0FD6-49A0-8130-0AED6E269DE2}">
      <dgm:prSet/>
      <dgm:spPr/>
      <dgm:t>
        <a:bodyPr/>
        <a:lstStyle/>
        <a:p>
          <a:endParaRPr lang="en-US"/>
        </a:p>
      </dgm:t>
    </dgm:pt>
    <dgm:pt modelId="{0A81FDBF-8B9A-4F41-AAF8-12B31F820D40}" type="sibTrans" cxnId="{935E5655-0FD6-49A0-8130-0AED6E269DE2}">
      <dgm:prSet/>
      <dgm:spPr/>
      <dgm:t>
        <a:bodyPr/>
        <a:lstStyle/>
        <a:p>
          <a:endParaRPr lang="en-US"/>
        </a:p>
      </dgm:t>
    </dgm:pt>
    <dgm:pt modelId="{75767F35-361C-49EE-8A76-CA77EA9AE269}">
      <dgm:prSet phldrT="[Text]"/>
      <dgm:spPr/>
      <dgm:t>
        <a:bodyPr/>
        <a:lstStyle/>
        <a:p>
          <a:r>
            <a:rPr lang="en-US" dirty="0" smtClean="0"/>
            <a:t>Step 5.</a:t>
          </a:r>
        </a:p>
        <a:p>
          <a:r>
            <a:rPr lang="en-US" dirty="0" smtClean="0"/>
            <a:t>Prepare Draft Environmental Impact Statement</a:t>
          </a:r>
          <a:endParaRPr lang="en-US" dirty="0"/>
        </a:p>
      </dgm:t>
    </dgm:pt>
    <dgm:pt modelId="{3A7D2C0F-D068-4FC3-8E61-50E1743D3CC4}" type="parTrans" cxnId="{68B9BFB6-7A6B-4097-907B-04CAA35FE992}">
      <dgm:prSet/>
      <dgm:spPr/>
      <dgm:t>
        <a:bodyPr/>
        <a:lstStyle/>
        <a:p>
          <a:endParaRPr lang="en-US"/>
        </a:p>
      </dgm:t>
    </dgm:pt>
    <dgm:pt modelId="{6E9AF3EF-E591-45BE-8BF3-ABB0093F9720}" type="sibTrans" cxnId="{68B9BFB6-7A6B-4097-907B-04CAA35FE992}">
      <dgm:prSet/>
      <dgm:spPr/>
      <dgm:t>
        <a:bodyPr/>
        <a:lstStyle/>
        <a:p>
          <a:endParaRPr lang="en-US"/>
        </a:p>
      </dgm:t>
    </dgm:pt>
    <dgm:pt modelId="{24D13CBD-E2DA-4890-8CAD-AB2110754FF5}" type="pres">
      <dgm:prSet presAssocID="{647CFF9D-EB5C-4BE7-A6C0-12DD03D55DB5}" presName="CompostProcess" presStyleCnt="0">
        <dgm:presLayoutVars>
          <dgm:dir/>
          <dgm:resizeHandles val="exact"/>
        </dgm:presLayoutVars>
      </dgm:prSet>
      <dgm:spPr/>
    </dgm:pt>
    <dgm:pt modelId="{19F3F714-F219-4A79-BADB-75CB7D317CD2}" type="pres">
      <dgm:prSet presAssocID="{647CFF9D-EB5C-4BE7-A6C0-12DD03D55DB5}" presName="arrow" presStyleLbl="bgShp" presStyleIdx="0" presStyleCnt="1" custLinFactNeighborX="2804" custLinFactNeighborY="1797"/>
      <dgm:spPr/>
    </dgm:pt>
    <dgm:pt modelId="{A313BCAC-1265-434C-9440-2C5C3B4CE85F}" type="pres">
      <dgm:prSet presAssocID="{647CFF9D-EB5C-4BE7-A6C0-12DD03D55DB5}" presName="linearProcess" presStyleCnt="0"/>
      <dgm:spPr/>
    </dgm:pt>
    <dgm:pt modelId="{112E1A0C-6F9A-4129-999F-E7D140014F9D}" type="pres">
      <dgm:prSet presAssocID="{5FB9FAEC-E670-44E1-AECE-0FB8894FA4F7}" presName="textNode" presStyleLbl="node1" presStyleIdx="0" presStyleCnt="3">
        <dgm:presLayoutVars>
          <dgm:bulletEnabled val="1"/>
        </dgm:presLayoutVars>
      </dgm:prSet>
      <dgm:spPr/>
      <dgm:t>
        <a:bodyPr/>
        <a:lstStyle/>
        <a:p>
          <a:endParaRPr lang="en-US"/>
        </a:p>
      </dgm:t>
    </dgm:pt>
    <dgm:pt modelId="{F3F1B179-A7F3-4D04-A1FA-85CE127977F5}" type="pres">
      <dgm:prSet presAssocID="{8F368258-DDA3-45BD-A68A-1B8390E6F62B}" presName="sibTrans" presStyleCnt="0"/>
      <dgm:spPr/>
    </dgm:pt>
    <dgm:pt modelId="{3FB89366-1396-45C0-B75E-4D194D54E3B5}" type="pres">
      <dgm:prSet presAssocID="{2C479682-4CD4-43B2-BB7F-C3498FB66DEA}" presName="textNode" presStyleLbl="node1" presStyleIdx="1" presStyleCnt="3">
        <dgm:presLayoutVars>
          <dgm:bulletEnabled val="1"/>
        </dgm:presLayoutVars>
      </dgm:prSet>
      <dgm:spPr/>
      <dgm:t>
        <a:bodyPr/>
        <a:lstStyle/>
        <a:p>
          <a:endParaRPr lang="en-US"/>
        </a:p>
      </dgm:t>
    </dgm:pt>
    <dgm:pt modelId="{3CC320C1-817E-4931-A210-846008913D88}" type="pres">
      <dgm:prSet presAssocID="{0A81FDBF-8B9A-4F41-AAF8-12B31F820D40}" presName="sibTrans" presStyleCnt="0"/>
      <dgm:spPr/>
    </dgm:pt>
    <dgm:pt modelId="{169E8059-CA7F-449F-9EC3-2EB1E3539F5D}" type="pres">
      <dgm:prSet presAssocID="{75767F35-361C-49EE-8A76-CA77EA9AE269}" presName="textNode" presStyleLbl="node1" presStyleIdx="2" presStyleCnt="3">
        <dgm:presLayoutVars>
          <dgm:bulletEnabled val="1"/>
        </dgm:presLayoutVars>
      </dgm:prSet>
      <dgm:spPr/>
      <dgm:t>
        <a:bodyPr/>
        <a:lstStyle/>
        <a:p>
          <a:endParaRPr lang="en-US"/>
        </a:p>
      </dgm:t>
    </dgm:pt>
  </dgm:ptLst>
  <dgm:cxnLst>
    <dgm:cxn modelId="{B9705500-4C1D-4677-9A91-22482B49EC38}" type="presOf" srcId="{2C479682-4CD4-43B2-BB7F-C3498FB66DEA}" destId="{3FB89366-1396-45C0-B75E-4D194D54E3B5}" srcOrd="0" destOrd="0" presId="urn:microsoft.com/office/officeart/2005/8/layout/hProcess9"/>
    <dgm:cxn modelId="{68B9BFB6-7A6B-4097-907B-04CAA35FE992}" srcId="{647CFF9D-EB5C-4BE7-A6C0-12DD03D55DB5}" destId="{75767F35-361C-49EE-8A76-CA77EA9AE269}" srcOrd="2" destOrd="0" parTransId="{3A7D2C0F-D068-4FC3-8E61-50E1743D3CC4}" sibTransId="{6E9AF3EF-E591-45BE-8BF3-ABB0093F9720}"/>
    <dgm:cxn modelId="{935E5655-0FD6-49A0-8130-0AED6E269DE2}" srcId="{647CFF9D-EB5C-4BE7-A6C0-12DD03D55DB5}" destId="{2C479682-4CD4-43B2-BB7F-C3498FB66DEA}" srcOrd="1" destOrd="0" parTransId="{78E21B6F-AB56-47A2-A5BC-6BB0B27B4F46}" sibTransId="{0A81FDBF-8B9A-4F41-AAF8-12B31F820D40}"/>
    <dgm:cxn modelId="{8C345DA9-8CF9-46BD-A344-2FB1FDEDFD45}" srcId="{647CFF9D-EB5C-4BE7-A6C0-12DD03D55DB5}" destId="{5FB9FAEC-E670-44E1-AECE-0FB8894FA4F7}" srcOrd="0" destOrd="0" parTransId="{BC81EB33-2FE4-429C-B76A-BE5B84E08A7B}" sibTransId="{8F368258-DDA3-45BD-A68A-1B8390E6F62B}"/>
    <dgm:cxn modelId="{B5282734-9F25-41D8-A7C8-9DFBE8F4427A}" type="presOf" srcId="{647CFF9D-EB5C-4BE7-A6C0-12DD03D55DB5}" destId="{24D13CBD-E2DA-4890-8CAD-AB2110754FF5}" srcOrd="0" destOrd="0" presId="urn:microsoft.com/office/officeart/2005/8/layout/hProcess9"/>
    <dgm:cxn modelId="{0758ADD0-EC06-4884-8921-A1A1C622CB4C}" type="presOf" srcId="{75767F35-361C-49EE-8A76-CA77EA9AE269}" destId="{169E8059-CA7F-449F-9EC3-2EB1E3539F5D}" srcOrd="0" destOrd="0" presId="urn:microsoft.com/office/officeart/2005/8/layout/hProcess9"/>
    <dgm:cxn modelId="{796211A6-11DF-4CBD-AA80-7B0C40F49D66}" type="presOf" srcId="{5FB9FAEC-E670-44E1-AECE-0FB8894FA4F7}" destId="{112E1A0C-6F9A-4129-999F-E7D140014F9D}" srcOrd="0" destOrd="0" presId="urn:microsoft.com/office/officeart/2005/8/layout/hProcess9"/>
    <dgm:cxn modelId="{01173AAE-915E-41F4-A9BE-0F28127451BF}" type="presParOf" srcId="{24D13CBD-E2DA-4890-8CAD-AB2110754FF5}" destId="{19F3F714-F219-4A79-BADB-75CB7D317CD2}" srcOrd="0" destOrd="0" presId="urn:microsoft.com/office/officeart/2005/8/layout/hProcess9"/>
    <dgm:cxn modelId="{D62794B6-0C5B-4F8A-B166-43F5443E7D35}" type="presParOf" srcId="{24D13CBD-E2DA-4890-8CAD-AB2110754FF5}" destId="{A313BCAC-1265-434C-9440-2C5C3B4CE85F}" srcOrd="1" destOrd="0" presId="urn:microsoft.com/office/officeart/2005/8/layout/hProcess9"/>
    <dgm:cxn modelId="{7202AB15-9036-4795-A437-D68764C65AB5}" type="presParOf" srcId="{A313BCAC-1265-434C-9440-2C5C3B4CE85F}" destId="{112E1A0C-6F9A-4129-999F-E7D140014F9D}" srcOrd="0" destOrd="0" presId="urn:microsoft.com/office/officeart/2005/8/layout/hProcess9"/>
    <dgm:cxn modelId="{76A7A1E7-9472-4F67-8A0F-6D53B49F8A55}" type="presParOf" srcId="{A313BCAC-1265-434C-9440-2C5C3B4CE85F}" destId="{F3F1B179-A7F3-4D04-A1FA-85CE127977F5}" srcOrd="1" destOrd="0" presId="urn:microsoft.com/office/officeart/2005/8/layout/hProcess9"/>
    <dgm:cxn modelId="{8CD773B7-C7F0-42D0-906B-5189643A4659}" type="presParOf" srcId="{A313BCAC-1265-434C-9440-2C5C3B4CE85F}" destId="{3FB89366-1396-45C0-B75E-4D194D54E3B5}" srcOrd="2" destOrd="0" presId="urn:microsoft.com/office/officeart/2005/8/layout/hProcess9"/>
    <dgm:cxn modelId="{7CA2F5CE-0990-4706-B46A-4D52A8149EAB}" type="presParOf" srcId="{A313BCAC-1265-434C-9440-2C5C3B4CE85F}" destId="{3CC320C1-817E-4931-A210-846008913D88}" srcOrd="3" destOrd="0" presId="urn:microsoft.com/office/officeart/2005/8/layout/hProcess9"/>
    <dgm:cxn modelId="{24A6F397-8655-47C9-8EEE-FB17CC8FCDD1}" type="presParOf" srcId="{A313BCAC-1265-434C-9440-2C5C3B4CE85F}" destId="{169E8059-CA7F-449F-9EC3-2EB1E3539F5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3F714-F219-4A79-BADB-75CB7D317CD2}">
      <dsp:nvSpPr>
        <dsp:cNvPr id="0" name=""/>
        <dsp:cNvSpPr/>
      </dsp:nvSpPr>
      <dsp:spPr>
        <a:xfrm>
          <a:off x="847254" y="0"/>
          <a:ext cx="7286625" cy="424149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2E1A0C-6F9A-4129-999F-E7D140014F9D}">
      <dsp:nvSpPr>
        <dsp:cNvPr id="0" name=""/>
        <dsp:cNvSpPr/>
      </dsp:nvSpPr>
      <dsp:spPr>
        <a:xfrm>
          <a:off x="290493" y="1272448"/>
          <a:ext cx="2571750" cy="1696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Step 4.</a:t>
          </a:r>
        </a:p>
        <a:p>
          <a:pPr lvl="0" algn="ctr" defTabSz="844550">
            <a:lnSpc>
              <a:spcPct val="90000"/>
            </a:lnSpc>
            <a:spcBef>
              <a:spcPct val="0"/>
            </a:spcBef>
            <a:spcAft>
              <a:spcPct val="35000"/>
            </a:spcAft>
          </a:pPr>
          <a:r>
            <a:rPr lang="en-US" sz="1900" kern="1200" dirty="0" smtClean="0"/>
            <a:t>Positive Declaration Issued (February 1)</a:t>
          </a:r>
        </a:p>
      </dsp:txBody>
      <dsp:txXfrm>
        <a:off x="373314" y="1355269"/>
        <a:ext cx="2406108" cy="1530955"/>
      </dsp:txXfrm>
    </dsp:sp>
    <dsp:sp modelId="{3FB89366-1396-45C0-B75E-4D194D54E3B5}">
      <dsp:nvSpPr>
        <dsp:cNvPr id="0" name=""/>
        <dsp:cNvSpPr/>
      </dsp:nvSpPr>
      <dsp:spPr>
        <a:xfrm>
          <a:off x="3000374" y="1272448"/>
          <a:ext cx="2571750" cy="1696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Scope Environmental Impact Statement </a:t>
          </a:r>
          <a:r>
            <a:rPr lang="en-US" sz="1900" i="0" kern="1200" dirty="0" smtClean="0"/>
            <a:t>(Public meeting Feb. 22; Comments due March 22)</a:t>
          </a:r>
          <a:endParaRPr lang="en-US" sz="1900" i="0" kern="1200" dirty="0"/>
        </a:p>
      </dsp:txBody>
      <dsp:txXfrm>
        <a:off x="3083195" y="1355269"/>
        <a:ext cx="2406108" cy="1530955"/>
      </dsp:txXfrm>
    </dsp:sp>
    <dsp:sp modelId="{169E8059-CA7F-449F-9EC3-2EB1E3539F5D}">
      <dsp:nvSpPr>
        <dsp:cNvPr id="0" name=""/>
        <dsp:cNvSpPr/>
      </dsp:nvSpPr>
      <dsp:spPr>
        <a:xfrm>
          <a:off x="5710256" y="1272448"/>
          <a:ext cx="2571750" cy="1696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Step 5.</a:t>
          </a:r>
        </a:p>
        <a:p>
          <a:pPr lvl="0" algn="ctr" defTabSz="844550">
            <a:lnSpc>
              <a:spcPct val="90000"/>
            </a:lnSpc>
            <a:spcBef>
              <a:spcPct val="0"/>
            </a:spcBef>
            <a:spcAft>
              <a:spcPct val="35000"/>
            </a:spcAft>
          </a:pPr>
          <a:r>
            <a:rPr lang="en-US" sz="1900" kern="1200" dirty="0" smtClean="0"/>
            <a:t>Prepare Draft Environmental Impact Statement</a:t>
          </a:r>
          <a:endParaRPr lang="en-US" sz="1900" kern="1200" dirty="0"/>
        </a:p>
      </dsp:txBody>
      <dsp:txXfrm>
        <a:off x="5793077" y="1355269"/>
        <a:ext cx="2406108" cy="1530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E0F83B5-BD1A-47B5-8D25-B42C06CCF268}" type="datetimeFigureOut">
              <a:rPr lang="en-US" smtClean="0"/>
              <a:t>2/9/2018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B9F87B2-B6CC-4BE0-8343-DEE2B98F0F95}" type="slidenum">
              <a:rPr lang="en-US" smtClean="0"/>
              <a:t>‹#›</a:t>
            </a:fld>
            <a:endParaRPr lang="en-US"/>
          </a:p>
        </p:txBody>
      </p:sp>
    </p:spTree>
    <p:extLst>
      <p:ext uri="{BB962C8B-B14F-4D97-AF65-F5344CB8AC3E}">
        <p14:creationId xmlns:p14="http://schemas.microsoft.com/office/powerpoint/2010/main" val="3889653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2602545-C55D-4700-805F-489F4BB4CC34}" type="datetimeFigureOut">
              <a:rPr lang="en-US" smtClean="0"/>
              <a:t>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B7FF0C-40F5-4F79-A8D9-50BB1B508602}" type="slidenum">
              <a:rPr lang="en-US" smtClean="0"/>
              <a:t>‹#›</a:t>
            </a:fld>
            <a:endParaRPr lang="en-US"/>
          </a:p>
        </p:txBody>
      </p:sp>
    </p:spTree>
    <p:extLst>
      <p:ext uri="{BB962C8B-B14F-4D97-AF65-F5344CB8AC3E}">
        <p14:creationId xmlns:p14="http://schemas.microsoft.com/office/powerpoint/2010/main" val="279750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9242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519248-7B23-46DA-92E1-35765E2AE5DB}"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157450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19248-7B23-46DA-92E1-35765E2AE5DB}"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310087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19248-7B23-46DA-92E1-35765E2AE5DB}"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299421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19248-7B23-46DA-92E1-35765E2AE5DB}"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409190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19248-7B23-46DA-92E1-35765E2AE5DB}"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187327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519248-7B23-46DA-92E1-35765E2AE5DB}"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125853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519248-7B23-46DA-92E1-35765E2AE5DB}"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172076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519248-7B23-46DA-92E1-35765E2AE5DB}"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227355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19248-7B23-46DA-92E1-35765E2AE5DB}"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145876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19248-7B23-46DA-92E1-35765E2AE5DB}"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326494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19248-7B23-46DA-92E1-35765E2AE5DB}"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5E0BB-B5BE-428C-9838-42004BA1FE69}" type="slidenum">
              <a:rPr lang="en-US" smtClean="0"/>
              <a:t>‹#›</a:t>
            </a:fld>
            <a:endParaRPr lang="en-US"/>
          </a:p>
        </p:txBody>
      </p:sp>
    </p:spTree>
    <p:extLst>
      <p:ext uri="{BB962C8B-B14F-4D97-AF65-F5344CB8AC3E}">
        <p14:creationId xmlns:p14="http://schemas.microsoft.com/office/powerpoint/2010/main" val="262807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798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19248-7B23-46DA-92E1-35765E2AE5DB}" type="datetimeFigureOut">
              <a:rPr lang="en-US" smtClean="0"/>
              <a:t>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5E0BB-B5BE-428C-9838-42004BA1FE69}" type="slidenum">
              <a:rPr lang="en-US" smtClean="0"/>
              <a:t>‹#›</a:t>
            </a:fld>
            <a:endParaRPr lang="en-US"/>
          </a:p>
        </p:txBody>
      </p:sp>
    </p:spTree>
    <p:extLst>
      <p:ext uri="{BB962C8B-B14F-4D97-AF65-F5344CB8AC3E}">
        <p14:creationId xmlns:p14="http://schemas.microsoft.com/office/powerpoint/2010/main" val="592064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ission-slide.001.jp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31750"/>
            <a:ext cx="91186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89109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40692397"/>
              </p:ext>
            </p:extLst>
          </p:nvPr>
        </p:nvGraphicFramePr>
        <p:xfrm>
          <a:off x="190500" y="2209800"/>
          <a:ext cx="8572500" cy="4241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88901" y="171179"/>
            <a:ext cx="5636671"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Where we are now</a:t>
            </a:r>
            <a:endParaRPr lang="en-US" sz="54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5" name="Oval 4"/>
          <p:cNvSpPr/>
          <p:nvPr/>
        </p:nvSpPr>
        <p:spPr>
          <a:xfrm>
            <a:off x="3207236" y="3048000"/>
            <a:ext cx="2736364" cy="2617507"/>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0500" y="1094509"/>
            <a:ext cx="8763000" cy="1569660"/>
          </a:xfrm>
          <a:prstGeom prst="rect">
            <a:avLst/>
          </a:prstGeom>
          <a:noFill/>
        </p:spPr>
        <p:txBody>
          <a:bodyPr wrap="square" rtlCol="0">
            <a:spAutoFit/>
          </a:bodyPr>
          <a:lstStyle/>
          <a:p>
            <a:r>
              <a:rPr lang="en-US" sz="2400" i="1" dirty="0" smtClean="0">
                <a:solidFill>
                  <a:schemeClr val="bg1"/>
                </a:solidFill>
              </a:rPr>
              <a:t>“[T]he Town Board . . . has identified several potentially significant adverse environmental impacts related to the Proposed Action, that needed to be thoroughly evaluated and mitigated, before taking any action;”</a:t>
            </a:r>
            <a:endParaRPr lang="en-US" sz="2400" i="1" dirty="0">
              <a:solidFill>
                <a:schemeClr val="bg1"/>
              </a:solidFill>
            </a:endParaRPr>
          </a:p>
        </p:txBody>
      </p:sp>
    </p:spTree>
    <p:extLst>
      <p:ext uri="{BB962C8B-B14F-4D97-AF65-F5344CB8AC3E}">
        <p14:creationId xmlns:p14="http://schemas.microsoft.com/office/powerpoint/2010/main" val="90068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533400"/>
            <a:ext cx="8208009" cy="615553"/>
          </a:xfrm>
          <a:prstGeom prst="rect">
            <a:avLst/>
          </a:prstGeom>
        </p:spPr>
        <p:txBody>
          <a:bodyPr vert="horz" wrap="square" lIns="0" tIns="0" rIns="0" bIns="0" rtlCol="0">
            <a:spAutoFit/>
          </a:bodyPr>
          <a:lstStyle/>
          <a:p>
            <a:pPr marL="12700">
              <a:lnSpc>
                <a:spcPct val="100000"/>
              </a:lnSpc>
            </a:pPr>
            <a:r>
              <a:rPr sz="4000" b="1" spc="5" dirty="0">
                <a:ln>
                  <a:solidFill>
                    <a:srgbClr val="FF0000"/>
                  </a:solidFill>
                </a:ln>
                <a:solidFill>
                  <a:schemeClr val="bg1"/>
                </a:solidFill>
                <a:effectLst>
                  <a:outerShdw blurRad="38100" dist="38100" dir="2700000" algn="tl">
                    <a:srgbClr val="000000">
                      <a:alpha val="43137"/>
                    </a:srgbClr>
                  </a:outerShdw>
                </a:effectLst>
                <a:latin typeface="+mj-lt"/>
                <a:cs typeface="Georgia"/>
              </a:rPr>
              <a:t>N</a:t>
            </a:r>
            <a:r>
              <a:rPr sz="4000" b="1" spc="-5" dirty="0">
                <a:ln>
                  <a:solidFill>
                    <a:srgbClr val="FF0000"/>
                  </a:solidFill>
                </a:ln>
                <a:solidFill>
                  <a:schemeClr val="bg1"/>
                </a:solidFill>
                <a:effectLst>
                  <a:outerShdw blurRad="38100" dist="38100" dir="2700000" algn="tl">
                    <a:srgbClr val="000000">
                      <a:alpha val="43137"/>
                    </a:srgbClr>
                  </a:outerShdw>
                </a:effectLst>
                <a:latin typeface="+mj-lt"/>
                <a:cs typeface="Georgia"/>
              </a:rPr>
              <a:t>e</a:t>
            </a:r>
            <a:r>
              <a:rPr sz="4000" b="1" spc="-30" dirty="0">
                <a:ln>
                  <a:solidFill>
                    <a:srgbClr val="FF0000"/>
                  </a:solidFill>
                </a:ln>
                <a:solidFill>
                  <a:schemeClr val="bg1"/>
                </a:solidFill>
                <a:effectLst>
                  <a:outerShdw blurRad="38100" dist="38100" dir="2700000" algn="tl">
                    <a:srgbClr val="000000">
                      <a:alpha val="43137"/>
                    </a:srgbClr>
                  </a:outerShdw>
                </a:effectLst>
                <a:latin typeface="+mj-lt"/>
                <a:cs typeface="Georgia"/>
              </a:rPr>
              <a:t>x</a:t>
            </a:r>
            <a:r>
              <a:rPr sz="4000" b="1" dirty="0">
                <a:ln>
                  <a:solidFill>
                    <a:srgbClr val="FF0000"/>
                  </a:solidFill>
                </a:ln>
                <a:solidFill>
                  <a:schemeClr val="bg1"/>
                </a:solidFill>
                <a:effectLst>
                  <a:outerShdw blurRad="38100" dist="38100" dir="2700000" algn="tl">
                    <a:srgbClr val="000000">
                      <a:alpha val="43137"/>
                    </a:srgbClr>
                  </a:outerShdw>
                </a:effectLst>
                <a:latin typeface="+mj-lt"/>
                <a:cs typeface="Georgia"/>
              </a:rPr>
              <a:t>t</a:t>
            </a:r>
            <a:r>
              <a:rPr sz="4000" b="1" spc="-10" dirty="0">
                <a:ln>
                  <a:solidFill>
                    <a:srgbClr val="FF0000"/>
                  </a:solidFill>
                </a:ln>
                <a:solidFill>
                  <a:schemeClr val="bg1"/>
                </a:solidFill>
                <a:effectLst>
                  <a:outerShdw blurRad="38100" dist="38100" dir="2700000" algn="tl">
                    <a:srgbClr val="000000">
                      <a:alpha val="43137"/>
                    </a:srgbClr>
                  </a:outerShdw>
                </a:effectLst>
                <a:latin typeface="+mj-lt"/>
                <a:cs typeface="Georgia"/>
              </a:rPr>
              <a:t> </a:t>
            </a:r>
            <a:r>
              <a:rPr sz="4000" b="1" spc="-30" dirty="0">
                <a:ln>
                  <a:solidFill>
                    <a:srgbClr val="FF0000"/>
                  </a:solidFill>
                </a:ln>
                <a:solidFill>
                  <a:schemeClr val="bg1"/>
                </a:solidFill>
                <a:effectLst>
                  <a:outerShdw blurRad="38100" dist="38100" dir="2700000" algn="tl">
                    <a:srgbClr val="000000">
                      <a:alpha val="43137"/>
                    </a:srgbClr>
                  </a:outerShdw>
                </a:effectLst>
                <a:latin typeface="+mj-lt"/>
                <a:cs typeface="Georgia"/>
              </a:rPr>
              <a:t>S</a:t>
            </a:r>
            <a:r>
              <a:rPr sz="4000" b="1" spc="-5" dirty="0">
                <a:ln>
                  <a:solidFill>
                    <a:srgbClr val="FF0000"/>
                  </a:solidFill>
                </a:ln>
                <a:solidFill>
                  <a:schemeClr val="bg1"/>
                </a:solidFill>
                <a:effectLst>
                  <a:outerShdw blurRad="38100" dist="38100" dir="2700000" algn="tl">
                    <a:srgbClr val="000000">
                      <a:alpha val="43137"/>
                    </a:srgbClr>
                  </a:outerShdw>
                </a:effectLst>
                <a:latin typeface="+mj-lt"/>
                <a:cs typeface="Georgia"/>
              </a:rPr>
              <a:t>t</a:t>
            </a:r>
            <a:r>
              <a:rPr sz="4000" b="1" spc="-30" dirty="0">
                <a:ln>
                  <a:solidFill>
                    <a:srgbClr val="FF0000"/>
                  </a:solidFill>
                </a:ln>
                <a:solidFill>
                  <a:schemeClr val="bg1"/>
                </a:solidFill>
                <a:effectLst>
                  <a:outerShdw blurRad="38100" dist="38100" dir="2700000" algn="tl">
                    <a:srgbClr val="000000">
                      <a:alpha val="43137"/>
                    </a:srgbClr>
                  </a:outerShdw>
                </a:effectLst>
                <a:latin typeface="+mj-lt"/>
                <a:cs typeface="Georgia"/>
              </a:rPr>
              <a:t>ep</a:t>
            </a:r>
            <a:r>
              <a:rPr sz="4000" b="1" spc="-25" dirty="0">
                <a:ln>
                  <a:solidFill>
                    <a:srgbClr val="FF0000"/>
                  </a:solidFill>
                </a:ln>
                <a:solidFill>
                  <a:schemeClr val="bg1"/>
                </a:solidFill>
                <a:effectLst>
                  <a:outerShdw blurRad="38100" dist="38100" dir="2700000" algn="tl">
                    <a:srgbClr val="000000">
                      <a:alpha val="43137"/>
                    </a:srgbClr>
                  </a:outerShdw>
                </a:effectLst>
                <a:latin typeface="+mj-lt"/>
                <a:cs typeface="Georgia"/>
              </a:rPr>
              <a:t>s</a:t>
            </a:r>
            <a:r>
              <a:rPr sz="4000" b="1" spc="-10" dirty="0">
                <a:ln>
                  <a:solidFill>
                    <a:srgbClr val="FF0000"/>
                  </a:solidFill>
                </a:ln>
                <a:solidFill>
                  <a:schemeClr val="bg1"/>
                </a:solidFill>
                <a:effectLst>
                  <a:outerShdw blurRad="38100" dist="38100" dir="2700000" algn="tl">
                    <a:srgbClr val="000000">
                      <a:alpha val="43137"/>
                    </a:srgbClr>
                  </a:outerShdw>
                </a:effectLst>
                <a:latin typeface="+mj-lt"/>
                <a:cs typeface="Georgia"/>
              </a:rPr>
              <a:t> </a:t>
            </a:r>
            <a:r>
              <a:rPr sz="4000" b="1" spc="-20" dirty="0">
                <a:ln>
                  <a:solidFill>
                    <a:srgbClr val="FF0000"/>
                  </a:solidFill>
                </a:ln>
                <a:solidFill>
                  <a:schemeClr val="bg1"/>
                </a:solidFill>
                <a:effectLst>
                  <a:outerShdw blurRad="38100" dist="38100" dir="2700000" algn="tl">
                    <a:srgbClr val="000000">
                      <a:alpha val="43137"/>
                    </a:srgbClr>
                  </a:outerShdw>
                </a:effectLst>
                <a:latin typeface="+mj-lt"/>
                <a:cs typeface="Georgia"/>
              </a:rPr>
              <a:t>i</a:t>
            </a:r>
            <a:r>
              <a:rPr sz="4000" b="1" spc="-30" dirty="0">
                <a:ln>
                  <a:solidFill>
                    <a:srgbClr val="FF0000"/>
                  </a:solidFill>
                </a:ln>
                <a:solidFill>
                  <a:schemeClr val="bg1"/>
                </a:solidFill>
                <a:effectLst>
                  <a:outerShdw blurRad="38100" dist="38100" dir="2700000" algn="tl">
                    <a:srgbClr val="000000">
                      <a:alpha val="43137"/>
                    </a:srgbClr>
                  </a:outerShdw>
                </a:effectLst>
                <a:latin typeface="+mj-lt"/>
                <a:cs typeface="Georgia"/>
              </a:rPr>
              <a:t>n</a:t>
            </a:r>
            <a:r>
              <a:rPr sz="4000" b="1" spc="-5" dirty="0">
                <a:ln>
                  <a:solidFill>
                    <a:srgbClr val="FF0000"/>
                  </a:solidFill>
                </a:ln>
                <a:solidFill>
                  <a:schemeClr val="bg1"/>
                </a:solidFill>
                <a:effectLst>
                  <a:outerShdw blurRad="38100" dist="38100" dir="2700000" algn="tl">
                    <a:srgbClr val="000000">
                      <a:alpha val="43137"/>
                    </a:srgbClr>
                  </a:outerShdw>
                </a:effectLst>
                <a:latin typeface="+mj-lt"/>
                <a:cs typeface="Georgia"/>
              </a:rPr>
              <a:t> t</a:t>
            </a:r>
            <a:r>
              <a:rPr sz="4000" b="1" spc="-25" dirty="0">
                <a:ln>
                  <a:solidFill>
                    <a:srgbClr val="FF0000"/>
                  </a:solidFill>
                </a:ln>
                <a:solidFill>
                  <a:schemeClr val="bg1"/>
                </a:solidFill>
                <a:effectLst>
                  <a:outerShdw blurRad="38100" dist="38100" dir="2700000" algn="tl">
                    <a:srgbClr val="000000">
                      <a:alpha val="43137"/>
                    </a:srgbClr>
                  </a:outerShdw>
                </a:effectLst>
                <a:latin typeface="+mj-lt"/>
                <a:cs typeface="Georgia"/>
              </a:rPr>
              <a:t>he</a:t>
            </a:r>
            <a:r>
              <a:rPr sz="4000" b="1" spc="-10" dirty="0">
                <a:ln>
                  <a:solidFill>
                    <a:srgbClr val="FF0000"/>
                  </a:solidFill>
                </a:ln>
                <a:solidFill>
                  <a:schemeClr val="bg1"/>
                </a:solidFill>
                <a:effectLst>
                  <a:outerShdw blurRad="38100" dist="38100" dir="2700000" algn="tl">
                    <a:srgbClr val="000000">
                      <a:alpha val="43137"/>
                    </a:srgbClr>
                  </a:outerShdw>
                </a:effectLst>
                <a:latin typeface="+mj-lt"/>
                <a:cs typeface="Georgia"/>
              </a:rPr>
              <a:t> </a:t>
            </a:r>
            <a:r>
              <a:rPr sz="4000" b="1" spc="-30" dirty="0">
                <a:ln>
                  <a:solidFill>
                    <a:srgbClr val="FF0000"/>
                  </a:solidFill>
                </a:ln>
                <a:solidFill>
                  <a:schemeClr val="bg1"/>
                </a:solidFill>
                <a:effectLst>
                  <a:outerShdw blurRad="38100" dist="38100" dir="2700000" algn="tl">
                    <a:srgbClr val="000000">
                      <a:alpha val="43137"/>
                    </a:srgbClr>
                  </a:outerShdw>
                </a:effectLst>
                <a:latin typeface="+mj-lt"/>
                <a:cs typeface="Georgia"/>
              </a:rPr>
              <a:t>S</a:t>
            </a:r>
            <a:r>
              <a:rPr sz="4000" b="1" dirty="0">
                <a:ln>
                  <a:solidFill>
                    <a:srgbClr val="FF0000"/>
                  </a:solidFill>
                </a:ln>
                <a:solidFill>
                  <a:schemeClr val="bg1"/>
                </a:solidFill>
                <a:effectLst>
                  <a:outerShdw blurRad="38100" dist="38100" dir="2700000" algn="tl">
                    <a:srgbClr val="000000">
                      <a:alpha val="43137"/>
                    </a:srgbClr>
                  </a:outerShdw>
                </a:effectLst>
                <a:latin typeface="+mj-lt"/>
                <a:cs typeface="Georgia"/>
              </a:rPr>
              <a:t>E</a:t>
            </a:r>
            <a:r>
              <a:rPr sz="4000" b="1" spc="-40" dirty="0">
                <a:ln>
                  <a:solidFill>
                    <a:srgbClr val="FF0000"/>
                  </a:solidFill>
                </a:ln>
                <a:solidFill>
                  <a:schemeClr val="bg1"/>
                </a:solidFill>
                <a:effectLst>
                  <a:outerShdw blurRad="38100" dist="38100" dir="2700000" algn="tl">
                    <a:srgbClr val="000000">
                      <a:alpha val="43137"/>
                    </a:srgbClr>
                  </a:outerShdw>
                </a:effectLst>
                <a:latin typeface="+mj-lt"/>
                <a:cs typeface="Georgia"/>
              </a:rPr>
              <a:t>Q</a:t>
            </a:r>
            <a:r>
              <a:rPr sz="4000" b="1" dirty="0">
                <a:ln>
                  <a:solidFill>
                    <a:srgbClr val="FF0000"/>
                  </a:solidFill>
                </a:ln>
                <a:solidFill>
                  <a:schemeClr val="bg1"/>
                </a:solidFill>
                <a:effectLst>
                  <a:outerShdw blurRad="38100" dist="38100" dir="2700000" algn="tl">
                    <a:srgbClr val="000000">
                      <a:alpha val="43137"/>
                    </a:srgbClr>
                  </a:outerShdw>
                </a:effectLst>
                <a:latin typeface="+mj-lt"/>
                <a:cs typeface="Georgia"/>
              </a:rPr>
              <a:t>R</a:t>
            </a:r>
            <a:r>
              <a:rPr sz="4000" b="1" spc="-10" dirty="0">
                <a:ln>
                  <a:solidFill>
                    <a:srgbClr val="FF0000"/>
                  </a:solidFill>
                </a:ln>
                <a:solidFill>
                  <a:schemeClr val="bg1"/>
                </a:solidFill>
                <a:effectLst>
                  <a:outerShdw blurRad="38100" dist="38100" dir="2700000" algn="tl">
                    <a:srgbClr val="000000">
                      <a:alpha val="43137"/>
                    </a:srgbClr>
                  </a:outerShdw>
                </a:effectLst>
                <a:latin typeface="+mj-lt"/>
                <a:cs typeface="Georgia"/>
              </a:rPr>
              <a:t> Pr</a:t>
            </a:r>
            <a:r>
              <a:rPr sz="4000" b="1" spc="-35" dirty="0">
                <a:ln>
                  <a:solidFill>
                    <a:srgbClr val="FF0000"/>
                  </a:solidFill>
                </a:ln>
                <a:solidFill>
                  <a:schemeClr val="bg1"/>
                </a:solidFill>
                <a:effectLst>
                  <a:outerShdw blurRad="38100" dist="38100" dir="2700000" algn="tl">
                    <a:srgbClr val="000000">
                      <a:alpha val="43137"/>
                    </a:srgbClr>
                  </a:outerShdw>
                </a:effectLst>
                <a:latin typeface="+mj-lt"/>
                <a:cs typeface="Georgia"/>
              </a:rPr>
              <a:t>o</a:t>
            </a:r>
            <a:r>
              <a:rPr sz="4000" b="1" dirty="0">
                <a:ln>
                  <a:solidFill>
                    <a:srgbClr val="FF0000"/>
                  </a:solidFill>
                </a:ln>
                <a:solidFill>
                  <a:schemeClr val="bg1"/>
                </a:solidFill>
                <a:effectLst>
                  <a:outerShdw blurRad="38100" dist="38100" dir="2700000" algn="tl">
                    <a:srgbClr val="000000">
                      <a:alpha val="43137"/>
                    </a:srgbClr>
                  </a:outerShdw>
                </a:effectLst>
                <a:latin typeface="+mj-lt"/>
                <a:cs typeface="Georgia"/>
              </a:rPr>
              <a:t>c</a:t>
            </a:r>
            <a:r>
              <a:rPr sz="4000" b="1" spc="-30" dirty="0">
                <a:ln>
                  <a:solidFill>
                    <a:srgbClr val="FF0000"/>
                  </a:solidFill>
                </a:ln>
                <a:solidFill>
                  <a:schemeClr val="bg1"/>
                </a:solidFill>
                <a:effectLst>
                  <a:outerShdw blurRad="38100" dist="38100" dir="2700000" algn="tl">
                    <a:srgbClr val="000000">
                      <a:alpha val="43137"/>
                    </a:srgbClr>
                  </a:outerShdw>
                </a:effectLst>
                <a:latin typeface="+mj-lt"/>
                <a:cs typeface="Georgia"/>
              </a:rPr>
              <a:t>es</a:t>
            </a:r>
            <a:r>
              <a:rPr sz="4000" b="1" spc="-25" dirty="0">
                <a:ln>
                  <a:solidFill>
                    <a:srgbClr val="FF0000"/>
                  </a:solidFill>
                </a:ln>
                <a:solidFill>
                  <a:schemeClr val="bg1"/>
                </a:solidFill>
                <a:effectLst>
                  <a:outerShdw blurRad="38100" dist="38100" dir="2700000" algn="tl">
                    <a:srgbClr val="000000">
                      <a:alpha val="43137"/>
                    </a:srgbClr>
                  </a:outerShdw>
                </a:effectLst>
                <a:latin typeface="+mj-lt"/>
                <a:cs typeface="Georgia"/>
              </a:rPr>
              <a:t>s</a:t>
            </a:r>
            <a:endParaRPr sz="4000" dirty="0">
              <a:ln>
                <a:solidFill>
                  <a:srgbClr val="FF0000"/>
                </a:solidFill>
              </a:ln>
              <a:solidFill>
                <a:schemeClr val="bg1"/>
              </a:solidFill>
              <a:effectLst>
                <a:outerShdw blurRad="38100" dist="38100" dir="2700000" algn="tl">
                  <a:srgbClr val="000000">
                    <a:alpha val="43137"/>
                  </a:srgbClr>
                </a:outerShdw>
              </a:effectLst>
              <a:latin typeface="+mj-lt"/>
              <a:cs typeface="Georgia"/>
            </a:endParaRPr>
          </a:p>
        </p:txBody>
      </p:sp>
      <p:sp>
        <p:nvSpPr>
          <p:cNvPr id="3" name="object 3"/>
          <p:cNvSpPr txBox="1"/>
          <p:nvPr/>
        </p:nvSpPr>
        <p:spPr>
          <a:xfrm>
            <a:off x="284479" y="1773132"/>
            <a:ext cx="8630921" cy="3630481"/>
          </a:xfrm>
          <a:prstGeom prst="rect">
            <a:avLst/>
          </a:prstGeom>
        </p:spPr>
        <p:txBody>
          <a:bodyPr vert="horz" wrap="square" lIns="0" tIns="0" rIns="0" bIns="0" rtlCol="0">
            <a:spAutoFit/>
          </a:bodyPr>
          <a:lstStyle/>
          <a:p>
            <a:pPr marL="469265" marR="5080" indent="-457200">
              <a:lnSpc>
                <a:spcPct val="102600"/>
              </a:lnSpc>
              <a:buFont typeface="Arial" charset="0"/>
              <a:buChar char="•"/>
            </a:pPr>
            <a:r>
              <a:rPr lang="en-US" sz="2600" b="1" dirty="0" smtClean="0">
                <a:solidFill>
                  <a:schemeClr val="bg1"/>
                </a:solidFill>
                <a:cs typeface="Georgia"/>
              </a:rPr>
              <a:t>Draft scope</a:t>
            </a:r>
            <a:r>
              <a:rPr sz="2600" b="1" spc="-35" dirty="0" smtClean="0">
                <a:solidFill>
                  <a:schemeClr val="bg1"/>
                </a:solidFill>
                <a:cs typeface="Georgia"/>
              </a:rPr>
              <a:t> </a:t>
            </a:r>
            <a:r>
              <a:rPr sz="2600" dirty="0">
                <a:solidFill>
                  <a:schemeClr val="bg1"/>
                </a:solidFill>
                <a:cs typeface="Georgia"/>
              </a:rPr>
              <a:t>(t</a:t>
            </a:r>
            <a:r>
              <a:rPr sz="2600" spc="-5" dirty="0">
                <a:solidFill>
                  <a:schemeClr val="bg1"/>
                </a:solidFill>
                <a:cs typeface="Georgia"/>
              </a:rPr>
              <a:t>h</a:t>
            </a:r>
            <a:r>
              <a:rPr sz="2600" dirty="0">
                <a:solidFill>
                  <a:schemeClr val="bg1"/>
                </a:solidFill>
                <a:cs typeface="Georgia"/>
              </a:rPr>
              <a:t>e </a:t>
            </a:r>
            <a:r>
              <a:rPr lang="en-US" sz="2600" dirty="0" smtClean="0">
                <a:solidFill>
                  <a:schemeClr val="bg1"/>
                </a:solidFill>
                <a:cs typeface="Georgia"/>
              </a:rPr>
              <a:t>detailed </a:t>
            </a:r>
            <a:r>
              <a:rPr sz="2600" dirty="0" smtClean="0">
                <a:solidFill>
                  <a:schemeClr val="bg1"/>
                </a:solidFill>
                <a:cs typeface="Georgia"/>
              </a:rPr>
              <a:t>t</a:t>
            </a:r>
            <a:r>
              <a:rPr sz="2600" spc="-15" dirty="0" smtClean="0">
                <a:solidFill>
                  <a:schemeClr val="bg1"/>
                </a:solidFill>
                <a:cs typeface="Georgia"/>
              </a:rPr>
              <a:t>a</a:t>
            </a:r>
            <a:r>
              <a:rPr sz="2600" spc="-10" dirty="0" smtClean="0">
                <a:solidFill>
                  <a:schemeClr val="bg1"/>
                </a:solidFill>
                <a:cs typeface="Georgia"/>
              </a:rPr>
              <a:t>b</a:t>
            </a:r>
            <a:r>
              <a:rPr sz="2600" spc="5" dirty="0" smtClean="0">
                <a:solidFill>
                  <a:schemeClr val="bg1"/>
                </a:solidFill>
                <a:cs typeface="Georgia"/>
              </a:rPr>
              <a:t>l</a:t>
            </a:r>
            <a:r>
              <a:rPr sz="2600" dirty="0" smtClean="0">
                <a:solidFill>
                  <a:schemeClr val="bg1"/>
                </a:solidFill>
                <a:cs typeface="Georgia"/>
              </a:rPr>
              <a:t>e </a:t>
            </a:r>
            <a:r>
              <a:rPr sz="2600" spc="-5" dirty="0">
                <a:solidFill>
                  <a:schemeClr val="bg1"/>
                </a:solidFill>
                <a:cs typeface="Georgia"/>
              </a:rPr>
              <a:t>o</a:t>
            </a:r>
            <a:r>
              <a:rPr sz="2600" dirty="0">
                <a:solidFill>
                  <a:schemeClr val="bg1"/>
                </a:solidFill>
                <a:cs typeface="Georgia"/>
              </a:rPr>
              <a:t>f </a:t>
            </a:r>
            <a:r>
              <a:rPr sz="2600" spc="-10" dirty="0">
                <a:solidFill>
                  <a:schemeClr val="bg1"/>
                </a:solidFill>
                <a:cs typeface="Georgia"/>
              </a:rPr>
              <a:t>c</a:t>
            </a:r>
            <a:r>
              <a:rPr sz="2600" spc="-5" dirty="0">
                <a:solidFill>
                  <a:schemeClr val="bg1"/>
                </a:solidFill>
                <a:cs typeface="Georgia"/>
              </a:rPr>
              <a:t>o</a:t>
            </a:r>
            <a:r>
              <a:rPr sz="2600" spc="-20" dirty="0">
                <a:solidFill>
                  <a:schemeClr val="bg1"/>
                </a:solidFill>
                <a:cs typeface="Georgia"/>
              </a:rPr>
              <a:t>n</a:t>
            </a:r>
            <a:r>
              <a:rPr sz="2600" dirty="0">
                <a:solidFill>
                  <a:schemeClr val="bg1"/>
                </a:solidFill>
                <a:cs typeface="Georgia"/>
              </a:rPr>
              <a:t>t</a:t>
            </a:r>
            <a:r>
              <a:rPr sz="2600" spc="5" dirty="0">
                <a:solidFill>
                  <a:schemeClr val="bg1"/>
                </a:solidFill>
                <a:cs typeface="Georgia"/>
              </a:rPr>
              <a:t>e</a:t>
            </a:r>
            <a:r>
              <a:rPr sz="2600" spc="-20" dirty="0">
                <a:solidFill>
                  <a:schemeClr val="bg1"/>
                </a:solidFill>
                <a:cs typeface="Georgia"/>
              </a:rPr>
              <a:t>n</a:t>
            </a:r>
            <a:r>
              <a:rPr sz="2600" dirty="0">
                <a:solidFill>
                  <a:schemeClr val="bg1"/>
                </a:solidFill>
                <a:cs typeface="Georgia"/>
              </a:rPr>
              <a:t>ts f</a:t>
            </a:r>
            <a:r>
              <a:rPr sz="2600" spc="-5" dirty="0">
                <a:solidFill>
                  <a:schemeClr val="bg1"/>
                </a:solidFill>
                <a:cs typeface="Georgia"/>
              </a:rPr>
              <a:t>o</a:t>
            </a:r>
            <a:r>
              <a:rPr sz="2600" spc="-15" dirty="0">
                <a:solidFill>
                  <a:schemeClr val="bg1"/>
                </a:solidFill>
                <a:cs typeface="Georgia"/>
              </a:rPr>
              <a:t>r</a:t>
            </a:r>
            <a:r>
              <a:rPr sz="2600" spc="-5" dirty="0">
                <a:solidFill>
                  <a:schemeClr val="bg1"/>
                </a:solidFill>
                <a:cs typeface="Georgia"/>
              </a:rPr>
              <a:t> </a:t>
            </a:r>
            <a:r>
              <a:rPr sz="2600" dirty="0">
                <a:solidFill>
                  <a:schemeClr val="bg1"/>
                </a:solidFill>
                <a:cs typeface="Georgia"/>
              </a:rPr>
              <a:t>t</a:t>
            </a:r>
            <a:r>
              <a:rPr sz="2600" spc="-5" dirty="0">
                <a:solidFill>
                  <a:schemeClr val="bg1"/>
                </a:solidFill>
                <a:cs typeface="Georgia"/>
              </a:rPr>
              <a:t>h</a:t>
            </a:r>
            <a:r>
              <a:rPr sz="2600" dirty="0">
                <a:solidFill>
                  <a:schemeClr val="bg1"/>
                </a:solidFill>
                <a:cs typeface="Georgia"/>
              </a:rPr>
              <a:t>e </a:t>
            </a:r>
            <a:r>
              <a:rPr sz="2600" spc="-20" dirty="0">
                <a:solidFill>
                  <a:schemeClr val="bg1"/>
                </a:solidFill>
                <a:cs typeface="Georgia"/>
              </a:rPr>
              <a:t>Dr</a:t>
            </a:r>
            <a:r>
              <a:rPr sz="2600" dirty="0">
                <a:solidFill>
                  <a:schemeClr val="bg1"/>
                </a:solidFill>
                <a:cs typeface="Georgia"/>
              </a:rPr>
              <a:t>aft</a:t>
            </a:r>
            <a:r>
              <a:rPr sz="2600" spc="-5" dirty="0">
                <a:solidFill>
                  <a:schemeClr val="bg1"/>
                </a:solidFill>
                <a:cs typeface="Georgia"/>
              </a:rPr>
              <a:t> </a:t>
            </a:r>
            <a:r>
              <a:rPr sz="2600" dirty="0">
                <a:solidFill>
                  <a:schemeClr val="bg1"/>
                </a:solidFill>
                <a:cs typeface="Georgia"/>
              </a:rPr>
              <a:t>En</a:t>
            </a:r>
            <a:r>
              <a:rPr sz="2600" spc="-20" dirty="0">
                <a:solidFill>
                  <a:schemeClr val="bg1"/>
                </a:solidFill>
                <a:cs typeface="Georgia"/>
              </a:rPr>
              <a:t>v</a:t>
            </a:r>
            <a:r>
              <a:rPr sz="2600" spc="-10" dirty="0">
                <a:solidFill>
                  <a:schemeClr val="bg1"/>
                </a:solidFill>
                <a:cs typeface="Georgia"/>
              </a:rPr>
              <a:t>i</a:t>
            </a:r>
            <a:r>
              <a:rPr sz="2600" spc="-20" dirty="0">
                <a:solidFill>
                  <a:schemeClr val="bg1"/>
                </a:solidFill>
                <a:cs typeface="Georgia"/>
              </a:rPr>
              <a:t>r</a:t>
            </a:r>
            <a:r>
              <a:rPr sz="2600" spc="-5" dirty="0">
                <a:solidFill>
                  <a:schemeClr val="bg1"/>
                </a:solidFill>
                <a:cs typeface="Georgia"/>
              </a:rPr>
              <a:t>o</a:t>
            </a:r>
            <a:r>
              <a:rPr sz="2600" spc="-20" dirty="0">
                <a:solidFill>
                  <a:schemeClr val="bg1"/>
                </a:solidFill>
                <a:cs typeface="Georgia"/>
              </a:rPr>
              <a:t>n</a:t>
            </a:r>
            <a:r>
              <a:rPr sz="2600" spc="-30" dirty="0">
                <a:solidFill>
                  <a:schemeClr val="bg1"/>
                </a:solidFill>
                <a:cs typeface="Georgia"/>
              </a:rPr>
              <a:t>m</a:t>
            </a:r>
            <a:r>
              <a:rPr sz="2600" spc="5" dirty="0">
                <a:solidFill>
                  <a:schemeClr val="bg1"/>
                </a:solidFill>
                <a:cs typeface="Georgia"/>
              </a:rPr>
              <a:t>e</a:t>
            </a:r>
            <a:r>
              <a:rPr sz="2600" spc="-20" dirty="0">
                <a:solidFill>
                  <a:schemeClr val="bg1"/>
                </a:solidFill>
                <a:cs typeface="Georgia"/>
              </a:rPr>
              <a:t>n</a:t>
            </a:r>
            <a:r>
              <a:rPr sz="2600" dirty="0">
                <a:solidFill>
                  <a:schemeClr val="bg1"/>
                </a:solidFill>
                <a:cs typeface="Georgia"/>
              </a:rPr>
              <a:t>tal</a:t>
            </a:r>
            <a:r>
              <a:rPr sz="2600" spc="5" dirty="0">
                <a:solidFill>
                  <a:schemeClr val="bg1"/>
                </a:solidFill>
                <a:cs typeface="Georgia"/>
              </a:rPr>
              <a:t> </a:t>
            </a:r>
            <a:r>
              <a:rPr sz="2600" spc="-25" dirty="0">
                <a:solidFill>
                  <a:schemeClr val="bg1"/>
                </a:solidFill>
                <a:cs typeface="Georgia"/>
              </a:rPr>
              <a:t>Im</a:t>
            </a:r>
            <a:r>
              <a:rPr sz="2600" dirty="0">
                <a:solidFill>
                  <a:schemeClr val="bg1"/>
                </a:solidFill>
                <a:cs typeface="Georgia"/>
              </a:rPr>
              <a:t>pa</a:t>
            </a:r>
            <a:r>
              <a:rPr sz="2600" spc="-5" dirty="0">
                <a:solidFill>
                  <a:schemeClr val="bg1"/>
                </a:solidFill>
                <a:cs typeface="Georgia"/>
              </a:rPr>
              <a:t>c</a:t>
            </a:r>
            <a:r>
              <a:rPr sz="2600" dirty="0">
                <a:solidFill>
                  <a:schemeClr val="bg1"/>
                </a:solidFill>
                <a:cs typeface="Georgia"/>
              </a:rPr>
              <a:t>t</a:t>
            </a:r>
            <a:r>
              <a:rPr sz="2600" spc="-5" dirty="0">
                <a:solidFill>
                  <a:schemeClr val="bg1"/>
                </a:solidFill>
                <a:cs typeface="Georgia"/>
              </a:rPr>
              <a:t> </a:t>
            </a:r>
            <a:r>
              <a:rPr sz="2600" spc="5" dirty="0" smtClean="0">
                <a:solidFill>
                  <a:schemeClr val="bg1"/>
                </a:solidFill>
                <a:cs typeface="Georgia"/>
              </a:rPr>
              <a:t>S</a:t>
            </a:r>
            <a:r>
              <a:rPr sz="2600" dirty="0" smtClean="0">
                <a:solidFill>
                  <a:schemeClr val="bg1"/>
                </a:solidFill>
                <a:cs typeface="Georgia"/>
              </a:rPr>
              <a:t>tat</a:t>
            </a:r>
            <a:r>
              <a:rPr sz="2600" spc="5" dirty="0" smtClean="0">
                <a:solidFill>
                  <a:schemeClr val="bg1"/>
                </a:solidFill>
                <a:cs typeface="Georgia"/>
              </a:rPr>
              <a:t>e</a:t>
            </a:r>
            <a:r>
              <a:rPr sz="2600" spc="-30" dirty="0" smtClean="0">
                <a:solidFill>
                  <a:schemeClr val="bg1"/>
                </a:solidFill>
                <a:cs typeface="Georgia"/>
              </a:rPr>
              <a:t>m</a:t>
            </a:r>
            <a:r>
              <a:rPr sz="2600" spc="5" dirty="0" smtClean="0">
                <a:solidFill>
                  <a:schemeClr val="bg1"/>
                </a:solidFill>
                <a:cs typeface="Georgia"/>
              </a:rPr>
              <a:t>e</a:t>
            </a:r>
            <a:r>
              <a:rPr sz="2600" spc="-20" dirty="0" smtClean="0">
                <a:solidFill>
                  <a:schemeClr val="bg1"/>
                </a:solidFill>
                <a:cs typeface="Georgia"/>
              </a:rPr>
              <a:t>n</a:t>
            </a:r>
            <a:r>
              <a:rPr sz="2600" dirty="0" smtClean="0">
                <a:solidFill>
                  <a:schemeClr val="bg1"/>
                </a:solidFill>
                <a:cs typeface="Georgia"/>
              </a:rPr>
              <a:t>t</a:t>
            </a:r>
            <a:r>
              <a:rPr lang="en-US" sz="2600" dirty="0" smtClean="0">
                <a:solidFill>
                  <a:schemeClr val="bg1"/>
                </a:solidFill>
                <a:cs typeface="Georgia"/>
              </a:rPr>
              <a:t>) released February 1.</a:t>
            </a:r>
            <a:r>
              <a:rPr lang="en-US" sz="2600" b="1" dirty="0" smtClean="0">
                <a:solidFill>
                  <a:schemeClr val="bg1"/>
                </a:solidFill>
                <a:cs typeface="Georgia"/>
              </a:rPr>
              <a:t> </a:t>
            </a:r>
            <a:r>
              <a:rPr lang="en-US" sz="2600" dirty="0" smtClean="0">
                <a:solidFill>
                  <a:schemeClr val="bg1"/>
                </a:solidFill>
                <a:cs typeface="Georgia"/>
              </a:rPr>
              <a:t>Public scoping session on </a:t>
            </a:r>
            <a:r>
              <a:rPr lang="en-US" sz="2600" b="1" dirty="0" smtClean="0">
                <a:solidFill>
                  <a:schemeClr val="bg1"/>
                </a:solidFill>
                <a:cs typeface="Georgia"/>
              </a:rPr>
              <a:t>February 22</a:t>
            </a:r>
            <a:r>
              <a:rPr lang="en-US" sz="2600" dirty="0" smtClean="0">
                <a:solidFill>
                  <a:schemeClr val="bg1"/>
                </a:solidFill>
                <a:cs typeface="Georgia"/>
              </a:rPr>
              <a:t>; Comments due by </a:t>
            </a:r>
            <a:r>
              <a:rPr lang="en-US" sz="2600" b="1" dirty="0" smtClean="0">
                <a:solidFill>
                  <a:schemeClr val="bg1"/>
                </a:solidFill>
                <a:cs typeface="Georgia"/>
              </a:rPr>
              <a:t>March 22</a:t>
            </a:r>
            <a:r>
              <a:rPr lang="en-US" sz="2600" dirty="0" smtClean="0">
                <a:solidFill>
                  <a:schemeClr val="bg1"/>
                </a:solidFill>
                <a:cs typeface="Georgia"/>
              </a:rPr>
              <a:t>.</a:t>
            </a:r>
            <a:endParaRPr lang="en-US" sz="2600" b="1" spc="-795" dirty="0">
              <a:solidFill>
                <a:schemeClr val="bg1"/>
              </a:solidFill>
              <a:cs typeface="Wingdings 2"/>
            </a:endParaRPr>
          </a:p>
          <a:p>
            <a:pPr marL="286385" marR="5080" indent="-274320">
              <a:lnSpc>
                <a:spcPct val="102600"/>
              </a:lnSpc>
            </a:pPr>
            <a:endParaRPr lang="en-US" sz="2200" spc="-795" dirty="0" smtClean="0">
              <a:solidFill>
                <a:schemeClr val="bg1"/>
              </a:solidFill>
              <a:cs typeface="Wingdings 2"/>
            </a:endParaRPr>
          </a:p>
          <a:p>
            <a:pPr marL="354965" marR="5080" indent="-342900">
              <a:lnSpc>
                <a:spcPct val="102600"/>
              </a:lnSpc>
              <a:buFont typeface="Arial" charset="0"/>
              <a:buChar char="•"/>
            </a:pPr>
            <a:r>
              <a:rPr lang="en-US" sz="2200" spc="-795" dirty="0" smtClean="0">
                <a:solidFill>
                  <a:schemeClr val="bg1"/>
                </a:solidFill>
                <a:cs typeface="Times New Roman"/>
              </a:rPr>
              <a:t> </a:t>
            </a:r>
            <a:r>
              <a:rPr sz="2600" dirty="0" smtClean="0">
                <a:solidFill>
                  <a:schemeClr val="bg1"/>
                </a:solidFill>
                <a:cs typeface="Georgia"/>
              </a:rPr>
              <a:t>B</a:t>
            </a:r>
            <a:r>
              <a:rPr sz="2600" spc="5" dirty="0" smtClean="0">
                <a:solidFill>
                  <a:schemeClr val="bg1"/>
                </a:solidFill>
                <a:cs typeface="Georgia"/>
              </a:rPr>
              <a:t>e</a:t>
            </a:r>
            <a:r>
              <a:rPr sz="2600" spc="-10" dirty="0" smtClean="0">
                <a:solidFill>
                  <a:schemeClr val="bg1"/>
                </a:solidFill>
                <a:cs typeface="Georgia"/>
              </a:rPr>
              <a:t>c</a:t>
            </a:r>
            <a:r>
              <a:rPr sz="2600" spc="-15" dirty="0" smtClean="0">
                <a:solidFill>
                  <a:schemeClr val="bg1"/>
                </a:solidFill>
                <a:cs typeface="Georgia"/>
              </a:rPr>
              <a:t>a</a:t>
            </a:r>
            <a:r>
              <a:rPr sz="2600" dirty="0" smtClean="0">
                <a:solidFill>
                  <a:schemeClr val="bg1"/>
                </a:solidFill>
                <a:cs typeface="Georgia"/>
              </a:rPr>
              <a:t>use</a:t>
            </a:r>
            <a:r>
              <a:rPr sz="2600" spc="5" dirty="0" smtClean="0">
                <a:solidFill>
                  <a:schemeClr val="bg1"/>
                </a:solidFill>
                <a:cs typeface="Georgia"/>
              </a:rPr>
              <a:t> </a:t>
            </a:r>
            <a:r>
              <a:rPr sz="2600" dirty="0">
                <a:solidFill>
                  <a:schemeClr val="bg1"/>
                </a:solidFill>
                <a:cs typeface="Georgia"/>
              </a:rPr>
              <a:t>t</a:t>
            </a:r>
            <a:r>
              <a:rPr sz="2600" spc="-5" dirty="0">
                <a:solidFill>
                  <a:schemeClr val="bg1"/>
                </a:solidFill>
                <a:cs typeface="Georgia"/>
              </a:rPr>
              <a:t>h</a:t>
            </a:r>
            <a:r>
              <a:rPr sz="2600" dirty="0">
                <a:solidFill>
                  <a:schemeClr val="bg1"/>
                </a:solidFill>
                <a:cs typeface="Georgia"/>
              </a:rPr>
              <a:t>e</a:t>
            </a:r>
            <a:r>
              <a:rPr sz="2600" spc="5" dirty="0">
                <a:solidFill>
                  <a:schemeClr val="bg1"/>
                </a:solidFill>
                <a:cs typeface="Georgia"/>
              </a:rPr>
              <a:t> </a:t>
            </a:r>
            <a:r>
              <a:rPr sz="2600" spc="-5" dirty="0">
                <a:solidFill>
                  <a:schemeClr val="bg1"/>
                </a:solidFill>
                <a:cs typeface="Georgia"/>
              </a:rPr>
              <a:t>o</a:t>
            </a:r>
            <a:r>
              <a:rPr sz="2600" dirty="0">
                <a:solidFill>
                  <a:schemeClr val="bg1"/>
                </a:solidFill>
                <a:cs typeface="Georgia"/>
              </a:rPr>
              <a:t>pp</a:t>
            </a:r>
            <a:r>
              <a:rPr sz="2600" spc="-20" dirty="0">
                <a:solidFill>
                  <a:schemeClr val="bg1"/>
                </a:solidFill>
                <a:cs typeface="Georgia"/>
              </a:rPr>
              <a:t>or</a:t>
            </a:r>
            <a:r>
              <a:rPr sz="2600" dirty="0">
                <a:solidFill>
                  <a:schemeClr val="bg1"/>
                </a:solidFill>
                <a:cs typeface="Georgia"/>
              </a:rPr>
              <a:t>tu</a:t>
            </a:r>
            <a:r>
              <a:rPr sz="2600" spc="-15" dirty="0">
                <a:solidFill>
                  <a:schemeClr val="bg1"/>
                </a:solidFill>
                <a:cs typeface="Georgia"/>
              </a:rPr>
              <a:t>ni</a:t>
            </a:r>
            <a:r>
              <a:rPr sz="2600" dirty="0">
                <a:solidFill>
                  <a:schemeClr val="bg1"/>
                </a:solidFill>
                <a:cs typeface="Georgia"/>
              </a:rPr>
              <a:t>ty</a:t>
            </a:r>
            <a:r>
              <a:rPr sz="2600" spc="-5" dirty="0">
                <a:solidFill>
                  <a:schemeClr val="bg1"/>
                </a:solidFill>
                <a:cs typeface="Georgia"/>
              </a:rPr>
              <a:t> </a:t>
            </a:r>
            <a:r>
              <a:rPr sz="2600" dirty="0">
                <a:solidFill>
                  <a:schemeClr val="bg1"/>
                </a:solidFill>
                <a:cs typeface="Georgia"/>
              </a:rPr>
              <a:t>f</a:t>
            </a:r>
            <a:r>
              <a:rPr sz="2600" spc="-20" dirty="0">
                <a:solidFill>
                  <a:schemeClr val="bg1"/>
                </a:solidFill>
                <a:cs typeface="Georgia"/>
              </a:rPr>
              <a:t>o</a:t>
            </a:r>
            <a:r>
              <a:rPr sz="2600" spc="-15" dirty="0">
                <a:solidFill>
                  <a:schemeClr val="bg1"/>
                </a:solidFill>
                <a:cs typeface="Georgia"/>
              </a:rPr>
              <a:t>r</a:t>
            </a:r>
            <a:r>
              <a:rPr sz="2600" spc="-5" dirty="0">
                <a:solidFill>
                  <a:schemeClr val="bg1"/>
                </a:solidFill>
                <a:cs typeface="Georgia"/>
              </a:rPr>
              <a:t> </a:t>
            </a:r>
            <a:r>
              <a:rPr sz="2600" dirty="0">
                <a:solidFill>
                  <a:schemeClr val="bg1"/>
                </a:solidFill>
                <a:cs typeface="Georgia"/>
              </a:rPr>
              <a:t>pu</a:t>
            </a:r>
            <a:r>
              <a:rPr sz="2600" spc="-10" dirty="0">
                <a:solidFill>
                  <a:schemeClr val="bg1"/>
                </a:solidFill>
                <a:cs typeface="Georgia"/>
              </a:rPr>
              <a:t>b</a:t>
            </a:r>
            <a:r>
              <a:rPr sz="2600" spc="5" dirty="0">
                <a:solidFill>
                  <a:schemeClr val="bg1"/>
                </a:solidFill>
                <a:cs typeface="Georgia"/>
              </a:rPr>
              <a:t>l</a:t>
            </a:r>
            <a:r>
              <a:rPr sz="2600" spc="-10" dirty="0">
                <a:solidFill>
                  <a:schemeClr val="bg1"/>
                </a:solidFill>
                <a:cs typeface="Georgia"/>
              </a:rPr>
              <a:t>i</a:t>
            </a:r>
            <a:r>
              <a:rPr sz="2600" dirty="0">
                <a:solidFill>
                  <a:schemeClr val="bg1"/>
                </a:solidFill>
                <a:cs typeface="Georgia"/>
              </a:rPr>
              <a:t>c</a:t>
            </a:r>
            <a:r>
              <a:rPr sz="2600" spc="-10" dirty="0">
                <a:solidFill>
                  <a:schemeClr val="bg1"/>
                </a:solidFill>
                <a:cs typeface="Georgia"/>
              </a:rPr>
              <a:t> </a:t>
            </a:r>
            <a:r>
              <a:rPr sz="2600" spc="-15" dirty="0">
                <a:solidFill>
                  <a:schemeClr val="bg1"/>
                </a:solidFill>
                <a:cs typeface="Georgia"/>
              </a:rPr>
              <a:t>in</a:t>
            </a:r>
            <a:r>
              <a:rPr sz="2600" dirty="0">
                <a:solidFill>
                  <a:schemeClr val="bg1"/>
                </a:solidFill>
                <a:cs typeface="Georgia"/>
              </a:rPr>
              <a:t>put </a:t>
            </a:r>
            <a:r>
              <a:rPr sz="2600" spc="-20" dirty="0">
                <a:solidFill>
                  <a:schemeClr val="bg1"/>
                </a:solidFill>
                <a:cs typeface="Georgia"/>
              </a:rPr>
              <a:t>on</a:t>
            </a:r>
            <a:r>
              <a:rPr sz="2600" dirty="0">
                <a:solidFill>
                  <a:schemeClr val="bg1"/>
                </a:solidFill>
                <a:cs typeface="Georgia"/>
              </a:rPr>
              <a:t> t</a:t>
            </a:r>
            <a:r>
              <a:rPr sz="2600" spc="-5" dirty="0">
                <a:solidFill>
                  <a:schemeClr val="bg1"/>
                </a:solidFill>
                <a:cs typeface="Georgia"/>
              </a:rPr>
              <a:t>he </a:t>
            </a:r>
            <a:r>
              <a:rPr sz="2600" dirty="0">
                <a:solidFill>
                  <a:schemeClr val="bg1"/>
                </a:solidFill>
                <a:cs typeface="Georgia"/>
              </a:rPr>
              <a:t>s</a:t>
            </a:r>
            <a:r>
              <a:rPr sz="2600" spc="-10" dirty="0">
                <a:solidFill>
                  <a:schemeClr val="bg1"/>
                </a:solidFill>
                <a:cs typeface="Georgia"/>
              </a:rPr>
              <a:t>c</a:t>
            </a:r>
            <a:r>
              <a:rPr sz="2600" spc="-5" dirty="0">
                <a:solidFill>
                  <a:schemeClr val="bg1"/>
                </a:solidFill>
                <a:cs typeface="Georgia"/>
              </a:rPr>
              <a:t>o</a:t>
            </a:r>
            <a:r>
              <a:rPr sz="2600" dirty="0">
                <a:solidFill>
                  <a:schemeClr val="bg1"/>
                </a:solidFill>
                <a:cs typeface="Georgia"/>
              </a:rPr>
              <a:t>pe</a:t>
            </a:r>
            <a:r>
              <a:rPr sz="2600" spc="5" dirty="0">
                <a:solidFill>
                  <a:schemeClr val="bg1"/>
                </a:solidFill>
                <a:cs typeface="Georgia"/>
              </a:rPr>
              <a:t> </a:t>
            </a:r>
            <a:r>
              <a:rPr lang="en-US" sz="2600" spc="-30" dirty="0" smtClean="0">
                <a:solidFill>
                  <a:schemeClr val="bg1"/>
                </a:solidFill>
                <a:cs typeface="Georgia"/>
              </a:rPr>
              <a:t>is </a:t>
            </a:r>
            <a:r>
              <a:rPr sz="2600" spc="5" dirty="0" smtClean="0">
                <a:solidFill>
                  <a:schemeClr val="bg1"/>
                </a:solidFill>
                <a:cs typeface="Georgia"/>
              </a:rPr>
              <a:t>l</a:t>
            </a:r>
            <a:r>
              <a:rPr sz="2600" spc="-10" dirty="0" smtClean="0">
                <a:solidFill>
                  <a:schemeClr val="bg1"/>
                </a:solidFill>
                <a:cs typeface="Georgia"/>
              </a:rPr>
              <a:t>i</a:t>
            </a:r>
            <a:r>
              <a:rPr sz="2600" spc="-30" dirty="0" smtClean="0">
                <a:solidFill>
                  <a:schemeClr val="bg1"/>
                </a:solidFill>
                <a:cs typeface="Georgia"/>
              </a:rPr>
              <a:t>m</a:t>
            </a:r>
            <a:r>
              <a:rPr sz="2600" dirty="0" smtClean="0">
                <a:solidFill>
                  <a:schemeClr val="bg1"/>
                </a:solidFill>
                <a:cs typeface="Georgia"/>
              </a:rPr>
              <a:t>it</a:t>
            </a:r>
            <a:r>
              <a:rPr sz="2600" spc="5" dirty="0" smtClean="0">
                <a:solidFill>
                  <a:schemeClr val="bg1"/>
                </a:solidFill>
                <a:cs typeface="Georgia"/>
              </a:rPr>
              <a:t>e</a:t>
            </a:r>
            <a:r>
              <a:rPr sz="2600" spc="-10" dirty="0" smtClean="0">
                <a:solidFill>
                  <a:schemeClr val="bg1"/>
                </a:solidFill>
                <a:cs typeface="Georgia"/>
              </a:rPr>
              <a:t>d</a:t>
            </a:r>
            <a:r>
              <a:rPr sz="2600" spc="-10" dirty="0">
                <a:solidFill>
                  <a:schemeClr val="bg1"/>
                </a:solidFill>
                <a:cs typeface="Georgia"/>
              </a:rPr>
              <a:t>,</a:t>
            </a:r>
            <a:r>
              <a:rPr sz="2600" spc="-5" dirty="0">
                <a:solidFill>
                  <a:schemeClr val="bg1"/>
                </a:solidFill>
                <a:cs typeface="Georgia"/>
              </a:rPr>
              <a:t> </a:t>
            </a:r>
            <a:r>
              <a:rPr sz="2600" dirty="0">
                <a:solidFill>
                  <a:schemeClr val="bg1"/>
                </a:solidFill>
                <a:cs typeface="Georgia"/>
              </a:rPr>
              <a:t>it is </a:t>
            </a:r>
            <a:r>
              <a:rPr sz="2600" spc="-10" dirty="0">
                <a:solidFill>
                  <a:schemeClr val="bg1"/>
                </a:solidFill>
                <a:cs typeface="Georgia"/>
              </a:rPr>
              <a:t>i</a:t>
            </a:r>
            <a:r>
              <a:rPr sz="2600" spc="-30" dirty="0">
                <a:solidFill>
                  <a:schemeClr val="bg1"/>
                </a:solidFill>
                <a:cs typeface="Georgia"/>
              </a:rPr>
              <a:t>m</a:t>
            </a:r>
            <a:r>
              <a:rPr sz="2600" dirty="0">
                <a:solidFill>
                  <a:schemeClr val="bg1"/>
                </a:solidFill>
                <a:cs typeface="Georgia"/>
              </a:rPr>
              <a:t>p</a:t>
            </a:r>
            <a:r>
              <a:rPr sz="2600" spc="-5" dirty="0">
                <a:solidFill>
                  <a:schemeClr val="bg1"/>
                </a:solidFill>
                <a:cs typeface="Georgia"/>
              </a:rPr>
              <a:t>o</a:t>
            </a:r>
            <a:r>
              <a:rPr sz="2600" spc="-20" dirty="0">
                <a:solidFill>
                  <a:schemeClr val="bg1"/>
                </a:solidFill>
                <a:cs typeface="Georgia"/>
              </a:rPr>
              <a:t>r</a:t>
            </a:r>
            <a:r>
              <a:rPr sz="2600" dirty="0">
                <a:solidFill>
                  <a:schemeClr val="bg1"/>
                </a:solidFill>
                <a:cs typeface="Georgia"/>
              </a:rPr>
              <a:t>t</a:t>
            </a:r>
            <a:r>
              <a:rPr sz="2600" spc="-15" dirty="0">
                <a:solidFill>
                  <a:schemeClr val="bg1"/>
                </a:solidFill>
                <a:cs typeface="Georgia"/>
              </a:rPr>
              <a:t>ant</a:t>
            </a:r>
            <a:r>
              <a:rPr sz="2600" dirty="0">
                <a:solidFill>
                  <a:schemeClr val="bg1"/>
                </a:solidFill>
                <a:cs typeface="Georgia"/>
              </a:rPr>
              <a:t> to</a:t>
            </a:r>
            <a:r>
              <a:rPr sz="2600" spc="-5" dirty="0">
                <a:solidFill>
                  <a:schemeClr val="bg1"/>
                </a:solidFill>
                <a:cs typeface="Georgia"/>
              </a:rPr>
              <a:t> </a:t>
            </a:r>
            <a:r>
              <a:rPr sz="2600" dirty="0">
                <a:solidFill>
                  <a:schemeClr val="bg1"/>
                </a:solidFill>
                <a:cs typeface="Georgia"/>
              </a:rPr>
              <a:t>g</a:t>
            </a:r>
            <a:r>
              <a:rPr sz="2600" spc="5" dirty="0">
                <a:solidFill>
                  <a:schemeClr val="bg1"/>
                </a:solidFill>
                <a:cs typeface="Georgia"/>
              </a:rPr>
              <a:t>e</a:t>
            </a:r>
            <a:r>
              <a:rPr sz="2600" dirty="0">
                <a:solidFill>
                  <a:schemeClr val="bg1"/>
                </a:solidFill>
                <a:cs typeface="Georgia"/>
              </a:rPr>
              <a:t>t </a:t>
            </a:r>
            <a:r>
              <a:rPr sz="2600" spc="-20" dirty="0">
                <a:solidFill>
                  <a:schemeClr val="bg1"/>
                </a:solidFill>
                <a:cs typeface="Georgia"/>
              </a:rPr>
              <a:t>r</a:t>
            </a:r>
            <a:r>
              <a:rPr sz="2600" spc="5" dirty="0">
                <a:solidFill>
                  <a:schemeClr val="bg1"/>
                </a:solidFill>
                <a:cs typeface="Georgia"/>
              </a:rPr>
              <a:t>e</a:t>
            </a:r>
            <a:r>
              <a:rPr sz="2600" dirty="0">
                <a:solidFill>
                  <a:schemeClr val="bg1"/>
                </a:solidFill>
                <a:cs typeface="Georgia"/>
              </a:rPr>
              <a:t>a</a:t>
            </a:r>
            <a:r>
              <a:rPr sz="2600" spc="-10" dirty="0">
                <a:solidFill>
                  <a:schemeClr val="bg1"/>
                </a:solidFill>
                <a:cs typeface="Georgia"/>
              </a:rPr>
              <a:t>d</a:t>
            </a:r>
            <a:r>
              <a:rPr sz="2600" dirty="0">
                <a:solidFill>
                  <a:schemeClr val="bg1"/>
                </a:solidFill>
                <a:cs typeface="Georgia"/>
              </a:rPr>
              <a:t>y to</a:t>
            </a:r>
            <a:r>
              <a:rPr sz="2600" spc="-5" dirty="0">
                <a:solidFill>
                  <a:schemeClr val="bg1"/>
                </a:solidFill>
                <a:cs typeface="Georgia"/>
              </a:rPr>
              <a:t> co</a:t>
            </a:r>
            <a:r>
              <a:rPr sz="2600" spc="-30" dirty="0">
                <a:solidFill>
                  <a:schemeClr val="bg1"/>
                </a:solidFill>
                <a:cs typeface="Georgia"/>
              </a:rPr>
              <a:t>mm</a:t>
            </a:r>
            <a:r>
              <a:rPr sz="2600" dirty="0">
                <a:solidFill>
                  <a:schemeClr val="bg1"/>
                </a:solidFill>
                <a:cs typeface="Georgia"/>
              </a:rPr>
              <a:t>e</a:t>
            </a:r>
            <a:r>
              <a:rPr sz="2600" spc="-20" dirty="0">
                <a:solidFill>
                  <a:schemeClr val="bg1"/>
                </a:solidFill>
                <a:cs typeface="Georgia"/>
              </a:rPr>
              <a:t>n</a:t>
            </a:r>
            <a:r>
              <a:rPr sz="2600" dirty="0">
                <a:solidFill>
                  <a:schemeClr val="bg1"/>
                </a:solidFill>
                <a:cs typeface="Georgia"/>
              </a:rPr>
              <a:t>t </a:t>
            </a:r>
            <a:r>
              <a:rPr sz="2600" spc="-20" dirty="0" smtClean="0">
                <a:solidFill>
                  <a:schemeClr val="bg1"/>
                </a:solidFill>
                <a:cs typeface="Georgia"/>
              </a:rPr>
              <a:t>n</a:t>
            </a:r>
            <a:r>
              <a:rPr sz="2600" spc="-5" dirty="0" smtClean="0">
                <a:solidFill>
                  <a:schemeClr val="bg1"/>
                </a:solidFill>
                <a:cs typeface="Georgia"/>
              </a:rPr>
              <a:t>o</a:t>
            </a:r>
            <a:r>
              <a:rPr sz="2600" spc="-10" dirty="0" smtClean="0">
                <a:solidFill>
                  <a:schemeClr val="bg1"/>
                </a:solidFill>
                <a:cs typeface="Georgia"/>
              </a:rPr>
              <a:t>w.</a:t>
            </a:r>
            <a:r>
              <a:rPr lang="en-US" sz="2600" dirty="0">
                <a:solidFill>
                  <a:schemeClr val="bg1"/>
                </a:solidFill>
                <a:cs typeface="Georgia"/>
              </a:rPr>
              <a:t> </a:t>
            </a:r>
            <a:r>
              <a:rPr sz="2600" spc="-20" dirty="0" smtClean="0">
                <a:solidFill>
                  <a:schemeClr val="bg1"/>
                </a:solidFill>
                <a:cs typeface="Georgia"/>
              </a:rPr>
              <a:t>I</a:t>
            </a:r>
            <a:r>
              <a:rPr sz="2600" spc="-10" dirty="0" smtClean="0">
                <a:solidFill>
                  <a:schemeClr val="bg1"/>
                </a:solidFill>
                <a:cs typeface="Georgia"/>
              </a:rPr>
              <a:t>d</a:t>
            </a:r>
            <a:r>
              <a:rPr sz="2600" dirty="0" smtClean="0">
                <a:solidFill>
                  <a:schemeClr val="bg1"/>
                </a:solidFill>
                <a:cs typeface="Georgia"/>
              </a:rPr>
              <a:t>e</a:t>
            </a:r>
            <a:r>
              <a:rPr sz="2600" spc="-20" dirty="0" smtClean="0">
                <a:solidFill>
                  <a:schemeClr val="bg1"/>
                </a:solidFill>
                <a:cs typeface="Georgia"/>
              </a:rPr>
              <a:t>n</a:t>
            </a:r>
            <a:r>
              <a:rPr sz="2600" dirty="0" smtClean="0">
                <a:solidFill>
                  <a:schemeClr val="bg1"/>
                </a:solidFill>
                <a:cs typeface="Georgia"/>
              </a:rPr>
              <a:t>ti</a:t>
            </a:r>
            <a:r>
              <a:rPr sz="2600" spc="5" dirty="0" smtClean="0">
                <a:solidFill>
                  <a:schemeClr val="bg1"/>
                </a:solidFill>
                <a:cs typeface="Georgia"/>
              </a:rPr>
              <a:t>f</a:t>
            </a:r>
            <a:r>
              <a:rPr sz="2600" spc="-10" dirty="0" smtClean="0">
                <a:solidFill>
                  <a:schemeClr val="bg1"/>
                </a:solidFill>
                <a:cs typeface="Georgia"/>
              </a:rPr>
              <a:t>i</a:t>
            </a:r>
            <a:r>
              <a:rPr sz="2600" spc="-5" dirty="0" smtClean="0">
                <a:solidFill>
                  <a:schemeClr val="bg1"/>
                </a:solidFill>
                <a:cs typeface="Georgia"/>
              </a:rPr>
              <a:t>c</a:t>
            </a:r>
            <a:r>
              <a:rPr sz="2600" dirty="0" smtClean="0">
                <a:solidFill>
                  <a:schemeClr val="bg1"/>
                </a:solidFill>
                <a:cs typeface="Georgia"/>
              </a:rPr>
              <a:t>at</a:t>
            </a:r>
            <a:r>
              <a:rPr sz="2600" spc="-5" dirty="0" smtClean="0">
                <a:solidFill>
                  <a:schemeClr val="bg1"/>
                </a:solidFill>
                <a:cs typeface="Georgia"/>
              </a:rPr>
              <a:t>io</a:t>
            </a:r>
            <a:r>
              <a:rPr sz="2600" spc="-20" dirty="0" smtClean="0">
                <a:solidFill>
                  <a:schemeClr val="bg1"/>
                </a:solidFill>
                <a:cs typeface="Georgia"/>
              </a:rPr>
              <a:t>n</a:t>
            </a:r>
            <a:r>
              <a:rPr sz="2600" spc="-5" dirty="0" smtClean="0">
                <a:solidFill>
                  <a:schemeClr val="bg1"/>
                </a:solidFill>
                <a:cs typeface="Georgia"/>
              </a:rPr>
              <a:t> </a:t>
            </a:r>
            <a:r>
              <a:rPr sz="2600" spc="-5" dirty="0">
                <a:solidFill>
                  <a:schemeClr val="bg1"/>
                </a:solidFill>
                <a:cs typeface="Georgia"/>
              </a:rPr>
              <a:t>o</a:t>
            </a:r>
            <a:r>
              <a:rPr sz="2600" dirty="0">
                <a:solidFill>
                  <a:schemeClr val="bg1"/>
                </a:solidFill>
                <a:cs typeface="Georgia"/>
              </a:rPr>
              <a:t>f </a:t>
            </a:r>
            <a:r>
              <a:rPr sz="2600" spc="5" dirty="0">
                <a:solidFill>
                  <a:schemeClr val="bg1"/>
                </a:solidFill>
                <a:cs typeface="Georgia"/>
              </a:rPr>
              <a:t>l</a:t>
            </a:r>
            <a:r>
              <a:rPr sz="2600" spc="-5" dirty="0">
                <a:solidFill>
                  <a:schemeClr val="bg1"/>
                </a:solidFill>
                <a:cs typeface="Georgia"/>
              </a:rPr>
              <a:t>oc</a:t>
            </a:r>
            <a:r>
              <a:rPr sz="2600" dirty="0">
                <a:solidFill>
                  <a:schemeClr val="bg1"/>
                </a:solidFill>
                <a:cs typeface="Georgia"/>
              </a:rPr>
              <a:t>al </a:t>
            </a:r>
            <a:r>
              <a:rPr sz="2600" spc="-10" dirty="0">
                <a:solidFill>
                  <a:schemeClr val="bg1"/>
                </a:solidFill>
                <a:cs typeface="Georgia"/>
              </a:rPr>
              <a:t>i</a:t>
            </a:r>
            <a:r>
              <a:rPr sz="2600" spc="-30" dirty="0">
                <a:solidFill>
                  <a:schemeClr val="bg1"/>
                </a:solidFill>
                <a:cs typeface="Georgia"/>
              </a:rPr>
              <a:t>m</a:t>
            </a:r>
            <a:r>
              <a:rPr sz="2600" dirty="0">
                <a:solidFill>
                  <a:schemeClr val="bg1"/>
                </a:solidFill>
                <a:cs typeface="Georgia"/>
              </a:rPr>
              <a:t>pa</a:t>
            </a:r>
            <a:r>
              <a:rPr sz="2600" spc="-5" dirty="0">
                <a:solidFill>
                  <a:schemeClr val="bg1"/>
                </a:solidFill>
                <a:cs typeface="Georgia"/>
              </a:rPr>
              <a:t>c</a:t>
            </a:r>
            <a:r>
              <a:rPr sz="2600" dirty="0">
                <a:solidFill>
                  <a:schemeClr val="bg1"/>
                </a:solidFill>
                <a:cs typeface="Georgia"/>
              </a:rPr>
              <a:t>ts </a:t>
            </a:r>
            <a:r>
              <a:rPr sz="2600" spc="-5" dirty="0">
                <a:solidFill>
                  <a:schemeClr val="bg1"/>
                </a:solidFill>
                <a:cs typeface="Georgia"/>
              </a:rPr>
              <a:t>o</a:t>
            </a:r>
            <a:r>
              <a:rPr sz="2600" dirty="0">
                <a:solidFill>
                  <a:schemeClr val="bg1"/>
                </a:solidFill>
                <a:cs typeface="Georgia"/>
              </a:rPr>
              <a:t>f </a:t>
            </a:r>
            <a:r>
              <a:rPr sz="2600" spc="-10" dirty="0">
                <a:solidFill>
                  <a:schemeClr val="bg1"/>
                </a:solidFill>
                <a:cs typeface="Georgia"/>
              </a:rPr>
              <a:t>c</a:t>
            </a:r>
            <a:r>
              <a:rPr sz="2600" spc="-20" dirty="0">
                <a:solidFill>
                  <a:schemeClr val="bg1"/>
                </a:solidFill>
                <a:cs typeface="Georgia"/>
              </a:rPr>
              <a:t>on</a:t>
            </a:r>
            <a:r>
              <a:rPr sz="2600" spc="-10" dirty="0">
                <a:solidFill>
                  <a:schemeClr val="bg1"/>
                </a:solidFill>
                <a:cs typeface="Georgia"/>
              </a:rPr>
              <a:t>c</a:t>
            </a:r>
            <a:r>
              <a:rPr sz="2600" spc="5" dirty="0">
                <a:solidFill>
                  <a:schemeClr val="bg1"/>
                </a:solidFill>
                <a:cs typeface="Georgia"/>
              </a:rPr>
              <a:t>e</a:t>
            </a:r>
            <a:r>
              <a:rPr sz="2600" spc="-20" dirty="0">
                <a:solidFill>
                  <a:schemeClr val="bg1"/>
                </a:solidFill>
                <a:cs typeface="Georgia"/>
              </a:rPr>
              <a:t>rn</a:t>
            </a:r>
            <a:r>
              <a:rPr sz="2600" dirty="0">
                <a:solidFill>
                  <a:schemeClr val="bg1"/>
                </a:solidFill>
                <a:cs typeface="Georgia"/>
              </a:rPr>
              <a:t> to</a:t>
            </a:r>
            <a:r>
              <a:rPr sz="2600" spc="-5" dirty="0">
                <a:solidFill>
                  <a:schemeClr val="bg1"/>
                </a:solidFill>
                <a:cs typeface="Georgia"/>
              </a:rPr>
              <a:t> yo</a:t>
            </a:r>
            <a:r>
              <a:rPr sz="2600" dirty="0">
                <a:solidFill>
                  <a:schemeClr val="bg1"/>
                </a:solidFill>
                <a:cs typeface="Georgia"/>
              </a:rPr>
              <a:t>u</a:t>
            </a:r>
            <a:r>
              <a:rPr sz="2600" spc="-15" dirty="0">
                <a:solidFill>
                  <a:schemeClr val="bg1"/>
                </a:solidFill>
                <a:cs typeface="Georgia"/>
              </a:rPr>
              <a:t>r</a:t>
            </a:r>
            <a:r>
              <a:rPr sz="2600" spc="-5" dirty="0">
                <a:solidFill>
                  <a:schemeClr val="bg1"/>
                </a:solidFill>
                <a:cs typeface="Georgia"/>
              </a:rPr>
              <a:t> </a:t>
            </a:r>
            <a:r>
              <a:rPr sz="2600" dirty="0">
                <a:solidFill>
                  <a:schemeClr val="bg1"/>
                </a:solidFill>
                <a:cs typeface="Georgia"/>
              </a:rPr>
              <a:t>t</a:t>
            </a:r>
            <a:r>
              <a:rPr sz="2600" spc="-5" dirty="0">
                <a:solidFill>
                  <a:schemeClr val="bg1"/>
                </a:solidFill>
                <a:cs typeface="Georgia"/>
              </a:rPr>
              <a:t>ow</a:t>
            </a:r>
            <a:r>
              <a:rPr sz="2600" spc="-15" dirty="0">
                <a:solidFill>
                  <a:schemeClr val="bg1"/>
                </a:solidFill>
                <a:cs typeface="Georgia"/>
              </a:rPr>
              <a:t>n,</a:t>
            </a:r>
            <a:r>
              <a:rPr sz="2600" spc="-5" dirty="0">
                <a:solidFill>
                  <a:schemeClr val="bg1"/>
                </a:solidFill>
                <a:cs typeface="Georgia"/>
              </a:rPr>
              <a:t> </a:t>
            </a:r>
            <a:r>
              <a:rPr sz="2600" spc="-10" dirty="0">
                <a:solidFill>
                  <a:schemeClr val="bg1"/>
                </a:solidFill>
                <a:cs typeface="Georgia"/>
              </a:rPr>
              <a:t>i</a:t>
            </a:r>
            <a:r>
              <a:rPr sz="2600" dirty="0">
                <a:solidFill>
                  <a:schemeClr val="bg1"/>
                </a:solidFill>
                <a:cs typeface="Georgia"/>
              </a:rPr>
              <a:t>ts</a:t>
            </a:r>
            <a:r>
              <a:rPr sz="2600" spc="-5" dirty="0">
                <a:solidFill>
                  <a:schemeClr val="bg1"/>
                </a:solidFill>
                <a:cs typeface="Georgia"/>
              </a:rPr>
              <a:t> </a:t>
            </a:r>
            <a:r>
              <a:rPr sz="2600" spc="-10" dirty="0">
                <a:solidFill>
                  <a:schemeClr val="bg1"/>
                </a:solidFill>
                <a:cs typeface="Georgia"/>
              </a:rPr>
              <a:t>b</a:t>
            </a:r>
            <a:r>
              <a:rPr sz="2600" dirty="0">
                <a:solidFill>
                  <a:schemeClr val="bg1"/>
                </a:solidFill>
                <a:cs typeface="Georgia"/>
              </a:rPr>
              <a:t>us</a:t>
            </a:r>
            <a:r>
              <a:rPr sz="2600" spc="-15" dirty="0">
                <a:solidFill>
                  <a:schemeClr val="bg1"/>
                </a:solidFill>
                <a:cs typeface="Georgia"/>
              </a:rPr>
              <a:t>in</a:t>
            </a:r>
            <a:r>
              <a:rPr sz="2600" spc="5" dirty="0">
                <a:solidFill>
                  <a:schemeClr val="bg1"/>
                </a:solidFill>
                <a:cs typeface="Georgia"/>
              </a:rPr>
              <a:t>e</a:t>
            </a:r>
            <a:r>
              <a:rPr sz="2600" dirty="0">
                <a:solidFill>
                  <a:schemeClr val="bg1"/>
                </a:solidFill>
                <a:cs typeface="Georgia"/>
              </a:rPr>
              <a:t>ss</a:t>
            </a:r>
            <a:r>
              <a:rPr sz="2600" spc="5" dirty="0">
                <a:solidFill>
                  <a:schemeClr val="bg1"/>
                </a:solidFill>
                <a:cs typeface="Georgia"/>
              </a:rPr>
              <a:t>e</a:t>
            </a:r>
            <a:r>
              <a:rPr sz="2600" dirty="0">
                <a:solidFill>
                  <a:schemeClr val="bg1"/>
                </a:solidFill>
                <a:cs typeface="Georgia"/>
              </a:rPr>
              <a:t>s</a:t>
            </a:r>
            <a:r>
              <a:rPr sz="2600" spc="-5" dirty="0">
                <a:solidFill>
                  <a:schemeClr val="bg1"/>
                </a:solidFill>
                <a:cs typeface="Georgia"/>
              </a:rPr>
              <a:t> </a:t>
            </a:r>
            <a:r>
              <a:rPr sz="2600" spc="-15" dirty="0">
                <a:solidFill>
                  <a:schemeClr val="bg1"/>
                </a:solidFill>
                <a:cs typeface="Georgia"/>
              </a:rPr>
              <a:t>an</a:t>
            </a:r>
            <a:r>
              <a:rPr sz="2600" dirty="0">
                <a:solidFill>
                  <a:schemeClr val="bg1"/>
                </a:solidFill>
                <a:cs typeface="Georgia"/>
              </a:rPr>
              <a:t>d </a:t>
            </a:r>
            <a:r>
              <a:rPr sz="2600" spc="-5" dirty="0">
                <a:solidFill>
                  <a:schemeClr val="bg1"/>
                </a:solidFill>
                <a:cs typeface="Georgia"/>
              </a:rPr>
              <a:t>r</a:t>
            </a:r>
            <a:r>
              <a:rPr sz="2600" spc="5" dirty="0">
                <a:solidFill>
                  <a:schemeClr val="bg1"/>
                </a:solidFill>
                <a:cs typeface="Georgia"/>
              </a:rPr>
              <a:t>e</a:t>
            </a:r>
            <a:r>
              <a:rPr sz="2600" dirty="0">
                <a:solidFill>
                  <a:schemeClr val="bg1"/>
                </a:solidFill>
                <a:cs typeface="Georgia"/>
              </a:rPr>
              <a:t>s</a:t>
            </a:r>
            <a:r>
              <a:rPr sz="2600" spc="-10" dirty="0">
                <a:solidFill>
                  <a:schemeClr val="bg1"/>
                </a:solidFill>
                <a:cs typeface="Georgia"/>
              </a:rPr>
              <a:t>id</a:t>
            </a:r>
            <a:r>
              <a:rPr sz="2600" spc="5" dirty="0">
                <a:solidFill>
                  <a:schemeClr val="bg1"/>
                </a:solidFill>
                <a:cs typeface="Georgia"/>
              </a:rPr>
              <a:t>e</a:t>
            </a:r>
            <a:r>
              <a:rPr sz="2600" spc="-20" dirty="0">
                <a:solidFill>
                  <a:schemeClr val="bg1"/>
                </a:solidFill>
                <a:cs typeface="Georgia"/>
              </a:rPr>
              <a:t>n</a:t>
            </a:r>
            <a:r>
              <a:rPr sz="2600" dirty="0">
                <a:solidFill>
                  <a:schemeClr val="bg1"/>
                </a:solidFill>
                <a:cs typeface="Georgia"/>
              </a:rPr>
              <a:t>ts </a:t>
            </a:r>
            <a:r>
              <a:rPr sz="2600" spc="-5" dirty="0">
                <a:solidFill>
                  <a:schemeClr val="bg1"/>
                </a:solidFill>
                <a:cs typeface="Georgia"/>
              </a:rPr>
              <a:t>w</a:t>
            </a:r>
            <a:r>
              <a:rPr sz="2600" dirty="0">
                <a:solidFill>
                  <a:schemeClr val="bg1"/>
                </a:solidFill>
                <a:cs typeface="Georgia"/>
              </a:rPr>
              <a:t>i</a:t>
            </a:r>
            <a:r>
              <a:rPr sz="2600" spc="5" dirty="0">
                <a:solidFill>
                  <a:schemeClr val="bg1"/>
                </a:solidFill>
                <a:cs typeface="Georgia"/>
              </a:rPr>
              <a:t>l</a:t>
            </a:r>
            <a:r>
              <a:rPr sz="2600" dirty="0">
                <a:solidFill>
                  <a:schemeClr val="bg1"/>
                </a:solidFill>
                <a:cs typeface="Georgia"/>
              </a:rPr>
              <a:t>l</a:t>
            </a:r>
            <a:r>
              <a:rPr sz="2600" spc="5" dirty="0">
                <a:solidFill>
                  <a:schemeClr val="bg1"/>
                </a:solidFill>
                <a:cs typeface="Georgia"/>
              </a:rPr>
              <a:t> </a:t>
            </a:r>
            <a:r>
              <a:rPr sz="2600" spc="-10" dirty="0">
                <a:solidFill>
                  <a:schemeClr val="bg1"/>
                </a:solidFill>
                <a:cs typeface="Georgia"/>
              </a:rPr>
              <a:t>b</a:t>
            </a:r>
            <a:r>
              <a:rPr sz="2600" dirty="0">
                <a:solidFill>
                  <a:schemeClr val="bg1"/>
                </a:solidFill>
                <a:cs typeface="Georgia"/>
              </a:rPr>
              <a:t>e</a:t>
            </a:r>
            <a:r>
              <a:rPr sz="2600" spc="5" dirty="0">
                <a:solidFill>
                  <a:schemeClr val="bg1"/>
                </a:solidFill>
                <a:cs typeface="Georgia"/>
              </a:rPr>
              <a:t> </a:t>
            </a:r>
            <a:r>
              <a:rPr sz="2600" dirty="0">
                <a:solidFill>
                  <a:schemeClr val="bg1"/>
                </a:solidFill>
                <a:cs typeface="Georgia"/>
              </a:rPr>
              <a:t>p</a:t>
            </a:r>
            <a:r>
              <a:rPr sz="2600" spc="-15" dirty="0">
                <a:solidFill>
                  <a:schemeClr val="bg1"/>
                </a:solidFill>
                <a:cs typeface="Georgia"/>
              </a:rPr>
              <a:t>a</a:t>
            </a:r>
            <a:r>
              <a:rPr sz="2600" spc="-20" dirty="0">
                <a:solidFill>
                  <a:schemeClr val="bg1"/>
                </a:solidFill>
                <a:cs typeface="Georgia"/>
              </a:rPr>
              <a:t>r</a:t>
            </a:r>
            <a:r>
              <a:rPr sz="2600" spc="-10" dirty="0">
                <a:solidFill>
                  <a:schemeClr val="bg1"/>
                </a:solidFill>
                <a:cs typeface="Georgia"/>
              </a:rPr>
              <a:t>tic</a:t>
            </a:r>
            <a:r>
              <a:rPr sz="2600" dirty="0">
                <a:solidFill>
                  <a:schemeClr val="bg1"/>
                </a:solidFill>
                <a:cs typeface="Georgia"/>
              </a:rPr>
              <a:t>u</a:t>
            </a:r>
            <a:r>
              <a:rPr sz="2600" spc="5" dirty="0">
                <a:solidFill>
                  <a:schemeClr val="bg1"/>
                </a:solidFill>
                <a:cs typeface="Georgia"/>
              </a:rPr>
              <a:t>l</a:t>
            </a:r>
            <a:r>
              <a:rPr sz="2600" spc="-15" dirty="0">
                <a:solidFill>
                  <a:schemeClr val="bg1"/>
                </a:solidFill>
                <a:cs typeface="Georgia"/>
              </a:rPr>
              <a:t>a</a:t>
            </a:r>
            <a:r>
              <a:rPr sz="2600" spc="-20" dirty="0">
                <a:solidFill>
                  <a:schemeClr val="bg1"/>
                </a:solidFill>
                <a:cs typeface="Georgia"/>
              </a:rPr>
              <a:t>r</a:t>
            </a:r>
            <a:r>
              <a:rPr sz="2600" spc="-5" dirty="0">
                <a:solidFill>
                  <a:schemeClr val="bg1"/>
                </a:solidFill>
                <a:cs typeface="Georgia"/>
              </a:rPr>
              <a:t>l</a:t>
            </a:r>
            <a:r>
              <a:rPr sz="2600" dirty="0">
                <a:solidFill>
                  <a:schemeClr val="bg1"/>
                </a:solidFill>
                <a:cs typeface="Georgia"/>
              </a:rPr>
              <a:t>y</a:t>
            </a:r>
            <a:r>
              <a:rPr sz="2600" spc="-5" dirty="0">
                <a:solidFill>
                  <a:schemeClr val="bg1"/>
                </a:solidFill>
                <a:cs typeface="Georgia"/>
              </a:rPr>
              <a:t> </a:t>
            </a:r>
            <a:r>
              <a:rPr sz="2600" spc="-10" dirty="0">
                <a:solidFill>
                  <a:schemeClr val="bg1"/>
                </a:solidFill>
                <a:cs typeface="Georgia"/>
              </a:rPr>
              <a:t>i</a:t>
            </a:r>
            <a:r>
              <a:rPr sz="2600" spc="-5" dirty="0">
                <a:solidFill>
                  <a:schemeClr val="bg1"/>
                </a:solidFill>
                <a:cs typeface="Georgia"/>
              </a:rPr>
              <a:t>m</a:t>
            </a:r>
            <a:r>
              <a:rPr sz="2600" dirty="0">
                <a:solidFill>
                  <a:schemeClr val="bg1"/>
                </a:solidFill>
                <a:cs typeface="Georgia"/>
              </a:rPr>
              <a:t>p</a:t>
            </a:r>
            <a:r>
              <a:rPr sz="2600" spc="-5" dirty="0">
                <a:solidFill>
                  <a:schemeClr val="bg1"/>
                </a:solidFill>
                <a:cs typeface="Georgia"/>
              </a:rPr>
              <a:t>o</a:t>
            </a:r>
            <a:r>
              <a:rPr sz="2600" spc="-20" dirty="0">
                <a:solidFill>
                  <a:schemeClr val="bg1"/>
                </a:solidFill>
                <a:cs typeface="Georgia"/>
              </a:rPr>
              <a:t>r</a:t>
            </a:r>
            <a:r>
              <a:rPr sz="2600" spc="-15" dirty="0">
                <a:solidFill>
                  <a:schemeClr val="bg1"/>
                </a:solidFill>
                <a:cs typeface="Georgia"/>
              </a:rPr>
              <a:t>tan</a:t>
            </a:r>
            <a:r>
              <a:rPr sz="2600" dirty="0">
                <a:solidFill>
                  <a:schemeClr val="bg1"/>
                </a:solidFill>
                <a:cs typeface="Georgia"/>
              </a:rPr>
              <a:t>t</a:t>
            </a:r>
            <a:r>
              <a:rPr sz="2600" spc="-10" dirty="0">
                <a:solidFill>
                  <a:schemeClr val="bg1"/>
                </a:solidFill>
                <a:cs typeface="Georgia"/>
              </a:rPr>
              <a:t>.</a:t>
            </a:r>
            <a:endParaRPr sz="2600" dirty="0">
              <a:solidFill>
                <a:schemeClr val="bg1"/>
              </a:solidFill>
              <a:cs typeface="Georgia"/>
            </a:endParaRPr>
          </a:p>
        </p:txBody>
      </p:sp>
    </p:spTree>
    <p:extLst>
      <p:ext uri="{BB962C8B-B14F-4D97-AF65-F5344CB8AC3E}">
        <p14:creationId xmlns:p14="http://schemas.microsoft.com/office/powerpoint/2010/main" val="53775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2412648"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Scoping</a:t>
            </a:r>
            <a:endParaRPr lang="en-US" sz="54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4" name="TextBox 3"/>
          <p:cNvSpPr txBox="1"/>
          <p:nvPr/>
        </p:nvSpPr>
        <p:spPr>
          <a:xfrm>
            <a:off x="152400" y="845403"/>
            <a:ext cx="8458200" cy="830997"/>
          </a:xfrm>
          <a:prstGeom prst="rect">
            <a:avLst/>
          </a:prstGeom>
          <a:noFill/>
        </p:spPr>
        <p:txBody>
          <a:bodyPr wrap="square" rtlCol="0">
            <a:spAutoFit/>
          </a:bodyPr>
          <a:lstStyle/>
          <a:p>
            <a:r>
              <a:rPr lang="en-US" sz="2400" b="1" i="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YOUR chance </a:t>
            </a:r>
            <a:r>
              <a:rPr lang="en-US" sz="2400" i="1" dirty="0" smtClean="0">
                <a:ln w="18000">
                  <a:noFill/>
                  <a:prstDash val="solid"/>
                  <a:miter lim="800000"/>
                </a:ln>
                <a:solidFill>
                  <a:schemeClr val="bg1"/>
                </a:solidFill>
              </a:rPr>
              <a:t>to</a:t>
            </a:r>
            <a:r>
              <a:rPr lang="en-US" sz="2400" b="1" i="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a:t>
            </a:r>
            <a:r>
              <a:rPr lang="en-US" sz="2400" i="1" dirty="0" smtClean="0">
                <a:solidFill>
                  <a:schemeClr val="bg1"/>
                </a:solidFill>
              </a:rPr>
              <a:t>identify potential local impacts &amp; community resources that the lead agencies may not be aware of. </a:t>
            </a:r>
            <a:endParaRPr lang="en-US" sz="2400" i="1" dirty="0">
              <a:solidFill>
                <a:schemeClr val="bg1"/>
              </a:solidFill>
            </a:endParaRPr>
          </a:p>
        </p:txBody>
      </p:sp>
      <p:sp>
        <p:nvSpPr>
          <p:cNvPr id="10" name="Rectangle 9"/>
          <p:cNvSpPr/>
          <p:nvPr/>
        </p:nvSpPr>
        <p:spPr>
          <a:xfrm>
            <a:off x="152400" y="1828800"/>
            <a:ext cx="8763000" cy="4678204"/>
          </a:xfrm>
          <a:prstGeom prst="rect">
            <a:avLst/>
          </a:prstGeom>
        </p:spPr>
        <p:txBody>
          <a:bodyPr wrap="square">
            <a:spAutoFit/>
          </a:bodyPr>
          <a:lstStyle/>
          <a:p>
            <a:pPr marL="800100" lvl="1" indent="-342900">
              <a:buFont typeface="Arial" panose="020B0604020202020204" pitchFamily="34" charset="0"/>
              <a:buChar char="•"/>
            </a:pPr>
            <a:r>
              <a:rPr lang="en-US" sz="3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Identify</a:t>
            </a:r>
            <a:r>
              <a:rPr lang="en-US" sz="28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a:t>
            </a:r>
            <a:r>
              <a:rPr lang="en-US" sz="280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potential impacts of concern </a:t>
            </a:r>
            <a:endParaRPr lang="en-US" sz="2000" dirty="0" smtClean="0">
              <a:solidFill>
                <a:schemeClr val="bg1"/>
              </a:solidFill>
            </a:endParaRPr>
          </a:p>
          <a:p>
            <a:pPr lvl="2"/>
            <a:r>
              <a:rPr lang="en-US" sz="2200" i="1" dirty="0" smtClean="0">
                <a:solidFill>
                  <a:schemeClr val="bg1"/>
                </a:solidFill>
              </a:rPr>
              <a:t>Water/air quality, wetlands, open space, recreational resources, climate change, fish and wildlife, culture, economics, and public health. </a:t>
            </a:r>
          </a:p>
          <a:p>
            <a:pPr lvl="2"/>
            <a:endParaRPr lang="en-US" sz="2800" b="1" i="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a:p>
            <a:pPr marL="800100" lvl="1" indent="-342900">
              <a:buFont typeface="Arial" panose="020B0604020202020204" pitchFamily="34" charset="0"/>
              <a:buChar char="•"/>
            </a:pPr>
            <a:r>
              <a:rPr lang="en-US" sz="3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Describe</a:t>
            </a:r>
            <a:r>
              <a:rPr lang="en-US" sz="28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a:t>
            </a:r>
            <a:r>
              <a:rPr lang="en-US" sz="280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the significance</a:t>
            </a:r>
            <a:endParaRPr lang="en-US" sz="2000" dirty="0" smtClean="0">
              <a:solidFill>
                <a:schemeClr val="bg1"/>
              </a:solidFill>
            </a:endParaRPr>
          </a:p>
          <a:p>
            <a:pPr lvl="2"/>
            <a:r>
              <a:rPr lang="en-US" sz="2200" i="1" dirty="0" smtClean="0">
                <a:solidFill>
                  <a:schemeClr val="bg1"/>
                </a:solidFill>
              </a:rPr>
              <a:t>And define the breadth of study necessary to address the impact’s significance in terms of time, geography and populations affected. </a:t>
            </a:r>
          </a:p>
          <a:p>
            <a:endParaRPr lang="en-US" sz="2000" dirty="0" smtClean="0">
              <a:solidFill>
                <a:schemeClr val="bg1"/>
              </a:solidFill>
            </a:endParaRPr>
          </a:p>
          <a:p>
            <a:pPr marL="800100" lvl="1" indent="-342900">
              <a:buFont typeface="Arial" panose="020B0604020202020204" pitchFamily="34" charset="0"/>
              <a:buChar char="•"/>
            </a:pPr>
            <a:r>
              <a:rPr lang="en-US" sz="3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Identify alternative(s) </a:t>
            </a:r>
            <a:r>
              <a:rPr lang="en-US" sz="280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to the project </a:t>
            </a:r>
          </a:p>
          <a:p>
            <a:pPr lvl="2"/>
            <a:r>
              <a:rPr lang="en-US" sz="2200" i="1" dirty="0" smtClean="0">
                <a:solidFill>
                  <a:schemeClr val="bg1"/>
                </a:solidFill>
              </a:rPr>
              <a:t>Include different locations, size or technologies and other courses of action. </a:t>
            </a:r>
            <a:endParaRPr lang="en-US" sz="2200" i="1" dirty="0">
              <a:solidFill>
                <a:schemeClr val="bg1"/>
              </a:solidFill>
            </a:endParaRPr>
          </a:p>
        </p:txBody>
      </p:sp>
    </p:spTree>
    <p:extLst>
      <p:ext uri="{BB962C8B-B14F-4D97-AF65-F5344CB8AC3E}">
        <p14:creationId xmlns:p14="http://schemas.microsoft.com/office/powerpoint/2010/main" val="74868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1989" y="1559242"/>
            <a:ext cx="8599715" cy="5444644"/>
          </a:xfrm>
        </p:spPr>
        <p:txBody>
          <a:bodyPr>
            <a:normAutofit fontScale="32500" lnSpcReduction="20000"/>
          </a:bodyPr>
          <a:lstStyle/>
          <a:p>
            <a:pPr>
              <a:buNone/>
            </a:pPr>
            <a:endParaRPr lang="en-US" sz="3100" b="1" dirty="0" smtClean="0">
              <a:solidFill>
                <a:schemeClr val="bg1"/>
              </a:solidFill>
            </a:endParaRPr>
          </a:p>
          <a:p>
            <a:r>
              <a:rPr lang="en-US" sz="6800" dirty="0" smtClean="0">
                <a:solidFill>
                  <a:schemeClr val="bg1"/>
                </a:solidFill>
              </a:rPr>
              <a:t>Potential impacts to </a:t>
            </a:r>
            <a:r>
              <a:rPr lang="en-US" sz="6800" dirty="0" smtClean="0">
                <a:solidFill>
                  <a:schemeClr val="bg1"/>
                </a:solidFill>
              </a:rPr>
              <a:t>wetlands and principal aquifer</a:t>
            </a:r>
            <a:endParaRPr lang="en-US" sz="6800" dirty="0" smtClean="0">
              <a:solidFill>
                <a:schemeClr val="bg1"/>
              </a:solidFill>
            </a:endParaRPr>
          </a:p>
          <a:p>
            <a:pPr>
              <a:buNone/>
            </a:pPr>
            <a:endParaRPr lang="en-US" sz="3200" dirty="0" smtClean="0">
              <a:solidFill>
                <a:schemeClr val="bg1"/>
              </a:solidFill>
            </a:endParaRPr>
          </a:p>
          <a:p>
            <a:r>
              <a:rPr lang="en-US" sz="6800" dirty="0" smtClean="0">
                <a:solidFill>
                  <a:schemeClr val="bg1"/>
                </a:solidFill>
              </a:rPr>
              <a:t>Impact of carbon and other emissions on global climate change, NYS policy and local air quality and public health</a:t>
            </a:r>
            <a:endParaRPr lang="en-US" sz="6800" dirty="0" smtClean="0">
              <a:solidFill>
                <a:schemeClr val="bg1"/>
              </a:solidFill>
            </a:endParaRPr>
          </a:p>
          <a:p>
            <a:endParaRPr lang="en-US" sz="3200" dirty="0" smtClean="0">
              <a:solidFill>
                <a:schemeClr val="bg1"/>
              </a:solidFill>
            </a:endParaRPr>
          </a:p>
          <a:p>
            <a:r>
              <a:rPr lang="en-US" sz="6800" dirty="0" err="1" smtClean="0">
                <a:solidFill>
                  <a:schemeClr val="bg1"/>
                </a:solidFill>
              </a:rPr>
              <a:t>Stormwater</a:t>
            </a:r>
            <a:r>
              <a:rPr lang="en-US" sz="6800" dirty="0" smtClean="0">
                <a:solidFill>
                  <a:schemeClr val="bg1"/>
                </a:solidFill>
              </a:rPr>
              <a:t> </a:t>
            </a:r>
            <a:r>
              <a:rPr lang="en-US" sz="6800" dirty="0" smtClean="0">
                <a:solidFill>
                  <a:schemeClr val="bg1"/>
                </a:solidFill>
              </a:rPr>
              <a:t>runoff impacts</a:t>
            </a:r>
          </a:p>
          <a:p>
            <a:endParaRPr lang="en-US" sz="3200" dirty="0" smtClean="0">
              <a:solidFill>
                <a:schemeClr val="bg1"/>
              </a:solidFill>
            </a:endParaRPr>
          </a:p>
          <a:p>
            <a:r>
              <a:rPr lang="en-US" sz="6800" dirty="0" smtClean="0">
                <a:solidFill>
                  <a:schemeClr val="bg1"/>
                </a:solidFill>
              </a:rPr>
              <a:t>Visual impacts locally and within the Hudson River National Landmark Historic District and Estates District Scenic Area of Statewide Significance</a:t>
            </a:r>
            <a:endParaRPr lang="en-US" sz="6800" dirty="0" smtClean="0">
              <a:solidFill>
                <a:schemeClr val="bg1"/>
              </a:solidFill>
            </a:endParaRPr>
          </a:p>
          <a:p>
            <a:pPr>
              <a:buNone/>
            </a:pPr>
            <a:endParaRPr lang="en-US" sz="3200" dirty="0" smtClean="0">
              <a:solidFill>
                <a:schemeClr val="bg1"/>
              </a:solidFill>
            </a:endParaRPr>
          </a:p>
          <a:p>
            <a:r>
              <a:rPr lang="en-US" sz="6800" dirty="0" smtClean="0">
                <a:solidFill>
                  <a:schemeClr val="bg1"/>
                </a:solidFill>
              </a:rPr>
              <a:t>Potential impacts to threatened and endangered species</a:t>
            </a:r>
            <a:endParaRPr lang="en-US" sz="6800" dirty="0" smtClean="0">
              <a:solidFill>
                <a:schemeClr val="bg1"/>
              </a:solidFill>
            </a:endParaRPr>
          </a:p>
          <a:p>
            <a:endParaRPr lang="en-US" sz="3200" dirty="0" smtClean="0">
              <a:solidFill>
                <a:schemeClr val="bg1"/>
              </a:solidFill>
            </a:endParaRPr>
          </a:p>
          <a:p>
            <a:r>
              <a:rPr lang="en-US" sz="6800" dirty="0" smtClean="0">
                <a:solidFill>
                  <a:schemeClr val="bg1"/>
                </a:solidFill>
              </a:rPr>
              <a:t>Cultura</a:t>
            </a:r>
            <a:r>
              <a:rPr lang="en-US" sz="6800" dirty="0" smtClean="0">
                <a:solidFill>
                  <a:schemeClr val="bg1"/>
                </a:solidFill>
              </a:rPr>
              <a:t>l resource impacts, including Native American archeological sites</a:t>
            </a:r>
            <a:endParaRPr lang="en-US" sz="6800" dirty="0" smtClean="0">
              <a:solidFill>
                <a:schemeClr val="bg1"/>
              </a:solidFill>
            </a:endParaRPr>
          </a:p>
          <a:p>
            <a:pPr marL="0" indent="0">
              <a:buNone/>
            </a:pPr>
            <a:endParaRPr lang="en-US" sz="3200" dirty="0" smtClean="0">
              <a:solidFill>
                <a:schemeClr val="bg1"/>
              </a:solidFill>
            </a:endParaRPr>
          </a:p>
          <a:p>
            <a:r>
              <a:rPr lang="en-US" sz="6800" dirty="0" smtClean="0">
                <a:solidFill>
                  <a:schemeClr val="bg1"/>
                </a:solidFill>
              </a:rPr>
              <a:t>Potential inconsistency with Town Comprehensive Plan</a:t>
            </a:r>
            <a:endParaRPr lang="en-US" sz="6800" dirty="0" smtClean="0">
              <a:solidFill>
                <a:schemeClr val="bg1"/>
              </a:solidFill>
            </a:endParaRPr>
          </a:p>
          <a:p>
            <a:endParaRPr lang="en-US" sz="6200" b="1" dirty="0" smtClean="0">
              <a:solidFill>
                <a:schemeClr val="bg1"/>
              </a:solidFill>
            </a:endParaRPr>
          </a:p>
          <a:p>
            <a:pPr>
              <a:lnSpc>
                <a:spcPct val="120000"/>
              </a:lnSpc>
              <a:buNone/>
            </a:pPr>
            <a:endParaRPr lang="en-US" sz="6200" dirty="0" smtClean="0">
              <a:solidFill>
                <a:schemeClr val="bg1"/>
              </a:solidFill>
            </a:endParaRPr>
          </a:p>
          <a:p>
            <a:pPr>
              <a:buNone/>
            </a:pPr>
            <a:endParaRPr lang="en-US" sz="6200" b="1" dirty="0" smtClean="0">
              <a:solidFill>
                <a:schemeClr val="bg1"/>
              </a:solidFill>
            </a:endParaRPr>
          </a:p>
          <a:p>
            <a:pPr>
              <a:buNone/>
            </a:pPr>
            <a:endParaRPr lang="en-US" sz="4400" b="1" dirty="0" smtClean="0">
              <a:solidFill>
                <a:schemeClr val="bg1"/>
              </a:solidFill>
            </a:endParaRPr>
          </a:p>
          <a:p>
            <a:pPr>
              <a:buNone/>
            </a:pPr>
            <a:endParaRPr lang="en-US" sz="4400" dirty="0">
              <a:solidFill>
                <a:schemeClr val="bg1"/>
              </a:solidFill>
            </a:endParaRPr>
          </a:p>
          <a:p>
            <a:pPr>
              <a:buNone/>
            </a:pPr>
            <a:endParaRPr lang="en-US" sz="2800" dirty="0" smtClean="0">
              <a:solidFill>
                <a:schemeClr val="bg1"/>
              </a:solidFill>
            </a:endParaRPr>
          </a:p>
          <a:p>
            <a:endParaRPr lang="en-US" sz="2800" dirty="0" smtClean="0">
              <a:solidFill>
                <a:schemeClr val="bg1"/>
              </a:solidFill>
            </a:endParaRPr>
          </a:p>
          <a:p>
            <a:endParaRPr lang="en-US" dirty="0">
              <a:solidFill>
                <a:schemeClr val="bg1"/>
              </a:solidFill>
            </a:endParaRPr>
          </a:p>
        </p:txBody>
      </p:sp>
      <p:sp>
        <p:nvSpPr>
          <p:cNvPr id="4" name="Rectangle 3"/>
          <p:cNvSpPr/>
          <p:nvPr/>
        </p:nvSpPr>
        <p:spPr>
          <a:xfrm>
            <a:off x="199524" y="143470"/>
            <a:ext cx="8657883" cy="1354217"/>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Scoping Comments</a:t>
            </a:r>
          </a:p>
          <a:p>
            <a:pPr algn="ctr"/>
            <a:r>
              <a:rPr lang="en-US" sz="28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Focus on Local Impacts That You Think Should be Studied</a:t>
            </a:r>
            <a:endParaRPr lang="en-US" sz="28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06944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011" y="914400"/>
            <a:ext cx="8961120" cy="6128433"/>
          </a:xfrm>
        </p:spPr>
        <p:txBody>
          <a:bodyPr>
            <a:normAutofit/>
          </a:bodyPr>
          <a:lstStyle/>
          <a:p>
            <a:pPr>
              <a:buNone/>
            </a:pPr>
            <a:r>
              <a:rPr lang="en-US" sz="2800" b="1" dirty="0" smtClean="0">
                <a:solidFill>
                  <a:schemeClr val="bg1"/>
                </a:solidFill>
              </a:rPr>
              <a:t>	The Environmental Review Process - </a:t>
            </a:r>
            <a:r>
              <a:rPr lang="en-US" sz="2600" b="1" dirty="0" smtClean="0">
                <a:solidFill>
                  <a:schemeClr val="bg1"/>
                </a:solidFill>
              </a:rPr>
              <a:t>SEQR: </a:t>
            </a:r>
          </a:p>
          <a:p>
            <a:pPr lvl="0">
              <a:buNone/>
            </a:pPr>
            <a:endParaRPr lang="en-US" sz="1000" dirty="0" smtClean="0">
              <a:solidFill>
                <a:schemeClr val="bg1"/>
              </a:solidFill>
            </a:endParaRPr>
          </a:p>
          <a:p>
            <a:r>
              <a:rPr lang="en-US" sz="2400" b="1" dirty="0" smtClean="0">
                <a:solidFill>
                  <a:schemeClr val="bg1"/>
                </a:solidFill>
              </a:rPr>
              <a:t>Stay involved  in the environmental review process.  </a:t>
            </a:r>
            <a:r>
              <a:rPr lang="en-US" sz="2400" dirty="0" smtClean="0">
                <a:solidFill>
                  <a:schemeClr val="bg1"/>
                </a:solidFill>
              </a:rPr>
              <a:t>Attend the public scoping session on February 22 and </a:t>
            </a:r>
            <a:r>
              <a:rPr lang="en-US" sz="2400" dirty="0">
                <a:solidFill>
                  <a:schemeClr val="bg1"/>
                </a:solidFill>
              </a:rPr>
              <a:t>s</a:t>
            </a:r>
            <a:r>
              <a:rPr lang="en-US" sz="2400" dirty="0" smtClean="0">
                <a:solidFill>
                  <a:schemeClr val="bg1"/>
                </a:solidFill>
              </a:rPr>
              <a:t>ubmit written comments on the draft scope by March 22, emphasizing what local, as well as regional and global, impacts must be considered and alternatives that should be evaluated.</a:t>
            </a:r>
          </a:p>
          <a:p>
            <a:endParaRPr lang="en-US" sz="2400" b="1" dirty="0" smtClean="0">
              <a:solidFill>
                <a:schemeClr val="bg1"/>
              </a:solidFill>
            </a:endParaRPr>
          </a:p>
          <a:p>
            <a:r>
              <a:rPr lang="en-US" sz="2400" b="1" dirty="0" smtClean="0">
                <a:solidFill>
                  <a:schemeClr val="bg1"/>
                </a:solidFill>
              </a:rPr>
              <a:t>Contact </a:t>
            </a:r>
            <a:r>
              <a:rPr lang="en-US" sz="2400" b="1" dirty="0">
                <a:solidFill>
                  <a:schemeClr val="bg1"/>
                </a:solidFill>
              </a:rPr>
              <a:t>your </a:t>
            </a:r>
            <a:r>
              <a:rPr lang="en-US" sz="2400" b="1" dirty="0" smtClean="0">
                <a:solidFill>
                  <a:schemeClr val="bg1"/>
                </a:solidFill>
              </a:rPr>
              <a:t>county and state officials </a:t>
            </a:r>
            <a:r>
              <a:rPr lang="en-US" sz="2400" dirty="0" smtClean="0">
                <a:solidFill>
                  <a:schemeClr val="bg1"/>
                </a:solidFill>
              </a:rPr>
              <a:t>and </a:t>
            </a:r>
            <a:r>
              <a:rPr lang="en-US" sz="2400" dirty="0">
                <a:solidFill>
                  <a:schemeClr val="bg1"/>
                </a:solidFill>
              </a:rPr>
              <a:t>ask them to prepare for the environmental review process and submission of their own </a:t>
            </a:r>
            <a:r>
              <a:rPr lang="en-US" sz="2400" dirty="0" smtClean="0">
                <a:solidFill>
                  <a:schemeClr val="bg1"/>
                </a:solidFill>
              </a:rPr>
              <a:t>comments</a:t>
            </a:r>
          </a:p>
          <a:p>
            <a:pPr marL="0" indent="0">
              <a:buNone/>
            </a:pPr>
            <a:endParaRPr lang="en-US" sz="1000" dirty="0" smtClean="0">
              <a:solidFill>
                <a:schemeClr val="bg1"/>
              </a:solidFill>
            </a:endParaRPr>
          </a:p>
          <a:p>
            <a:pPr marL="0" indent="0">
              <a:buNone/>
            </a:pPr>
            <a:endParaRPr lang="en-US" sz="800" dirty="0" smtClean="0">
              <a:solidFill>
                <a:schemeClr val="bg1"/>
              </a:solidFill>
            </a:endParaRPr>
          </a:p>
          <a:p>
            <a:pPr>
              <a:buNone/>
            </a:pPr>
            <a:r>
              <a:rPr lang="en-US" sz="2600" b="1" dirty="0" smtClean="0">
                <a:solidFill>
                  <a:schemeClr val="bg1"/>
                </a:solidFill>
              </a:rPr>
              <a:t>	State Dept. of Environmental Conservation permits:</a:t>
            </a:r>
          </a:p>
          <a:p>
            <a:pPr>
              <a:buNone/>
            </a:pPr>
            <a:endParaRPr lang="en-US" sz="1000" b="1" dirty="0" smtClean="0">
              <a:solidFill>
                <a:schemeClr val="bg1"/>
              </a:solidFill>
            </a:endParaRPr>
          </a:p>
          <a:p>
            <a:pPr lvl="0"/>
            <a:r>
              <a:rPr lang="en-US" sz="2400" dirty="0" smtClean="0">
                <a:solidFill>
                  <a:schemeClr val="bg1"/>
                </a:solidFill>
              </a:rPr>
              <a:t>Comment on draft permits when released by DEC</a:t>
            </a:r>
            <a:endParaRPr lang="en-US" sz="2400" dirty="0" smtClean="0"/>
          </a:p>
          <a:p>
            <a:pPr lvl="0"/>
            <a:endParaRPr lang="en-US" sz="1800" dirty="0" smtClean="0"/>
          </a:p>
          <a:p>
            <a:endParaRPr lang="en-US" sz="1800" b="1" dirty="0" smtClean="0"/>
          </a:p>
        </p:txBody>
      </p:sp>
      <p:sp>
        <p:nvSpPr>
          <p:cNvPr id="2" name="Rectangle 1"/>
          <p:cNvSpPr/>
          <p:nvPr/>
        </p:nvSpPr>
        <p:spPr>
          <a:xfrm>
            <a:off x="1517647" y="53546"/>
            <a:ext cx="6133794"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Where do we go from here?</a:t>
            </a:r>
          </a:p>
        </p:txBody>
      </p:sp>
    </p:spTree>
    <p:extLst>
      <p:ext uri="{BB962C8B-B14F-4D97-AF65-F5344CB8AC3E}">
        <p14:creationId xmlns:p14="http://schemas.microsoft.com/office/powerpoint/2010/main" val="2099627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759"/>
            <a:ext cx="6759286" cy="769441"/>
          </a:xfrm>
          <a:prstGeom prst="rect">
            <a:avLst/>
          </a:prstGeom>
          <a:noFill/>
        </p:spPr>
        <p:txBody>
          <a:bodyPr wrap="none" lIns="91440" tIns="45720" rIns="91440" bIns="45720">
            <a:spAutoFit/>
          </a:bodyPr>
          <a:lstStyle/>
          <a:p>
            <a:pPr algn="ctr"/>
            <a:r>
              <a:rPr lang="en-US" sz="4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More ways to get involved…</a:t>
            </a:r>
            <a:endParaRPr lang="en-US" sz="44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4" name="TextBox 3"/>
          <p:cNvSpPr txBox="1"/>
          <p:nvPr/>
        </p:nvSpPr>
        <p:spPr>
          <a:xfrm>
            <a:off x="373241" y="3352800"/>
            <a:ext cx="8542159" cy="3539430"/>
          </a:xfrm>
          <a:prstGeom prst="rect">
            <a:avLst/>
          </a:prstGeom>
          <a:noFill/>
        </p:spPr>
        <p:txBody>
          <a:bodyPr wrap="square" rtlCol="0">
            <a:spAutoFit/>
          </a:bodyPr>
          <a:lstStyle/>
          <a:p>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Sign Up for Updates</a:t>
            </a:r>
          </a:p>
          <a:p>
            <a:r>
              <a:rPr lang="en-US" sz="2000" i="1" dirty="0" smtClean="0">
                <a:ln w="18000">
                  <a:noFill/>
                  <a:prstDash val="solid"/>
                  <a:miter lim="800000"/>
                </a:ln>
                <a:solidFill>
                  <a:schemeClr val="bg1"/>
                </a:solidFill>
              </a:rPr>
              <a:t>Kingston Citizens, Scenic Hudson, Riverkeeper , Citizens for Local Power , Catskill </a:t>
            </a:r>
            <a:r>
              <a:rPr lang="en-US" sz="2000" i="1" dirty="0" err="1" smtClean="0">
                <a:ln w="18000">
                  <a:noFill/>
                  <a:prstDash val="solid"/>
                  <a:miter lim="800000"/>
                </a:ln>
                <a:solidFill>
                  <a:schemeClr val="bg1"/>
                </a:solidFill>
              </a:rPr>
              <a:t>Mountainkeeper</a:t>
            </a:r>
            <a:r>
              <a:rPr lang="en-US" sz="2000" i="1" dirty="0" smtClean="0">
                <a:ln w="18000">
                  <a:noFill/>
                  <a:prstDash val="solid"/>
                  <a:miter lim="800000"/>
                </a:ln>
                <a:solidFill>
                  <a:schemeClr val="bg1"/>
                </a:solidFill>
              </a:rPr>
              <a:t> &amp; the Coalition Against Pilgrim Pipelines-NY </a:t>
            </a:r>
            <a:r>
              <a:rPr lang="en-US" sz="2000" i="1" dirty="0" smtClean="0">
                <a:ln w="18000">
                  <a:solidFill>
                    <a:schemeClr val="accent2">
                      <a:satMod val="140000"/>
                    </a:schemeClr>
                  </a:solidFill>
                  <a:prstDash val="solid"/>
                  <a:miter lim="800000"/>
                </a:ln>
                <a:solidFill>
                  <a:schemeClr val="bg1"/>
                </a:solidFill>
              </a:rPr>
              <a:t> </a:t>
            </a:r>
          </a:p>
          <a:p>
            <a:endParaRPr lang="en-US" sz="2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a:p>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Attend Public Meetings</a:t>
            </a:r>
            <a:r>
              <a:rPr lang="en-US" sz="2400" dirty="0" smtClean="0">
                <a:ln w="18000">
                  <a:solidFill>
                    <a:schemeClr val="accent2">
                      <a:satMod val="140000"/>
                    </a:schemeClr>
                  </a:solidFill>
                  <a:prstDash val="solid"/>
                  <a:miter lim="800000"/>
                </a:ln>
                <a:solidFill>
                  <a:schemeClr val="bg1"/>
                </a:solidFill>
              </a:rPr>
              <a:t> </a:t>
            </a:r>
            <a:r>
              <a:rPr lang="en-US" sz="2400" b="1" dirty="0" smtClean="0">
                <a:ln w="18000">
                  <a:solidFill>
                    <a:schemeClr val="accent2">
                      <a:satMod val="140000"/>
                    </a:schemeClr>
                  </a:solidFill>
                  <a:prstDash val="solid"/>
                  <a:miter lim="800000"/>
                </a:ln>
                <a:solidFill>
                  <a:schemeClr val="bg1"/>
                </a:solidFill>
              </a:rPr>
              <a:t>and Public Scoping Session on February 22</a:t>
            </a:r>
          </a:p>
          <a:p>
            <a:endParaRPr lang="en-US" sz="2000" dirty="0" smtClean="0">
              <a:ln w="18000">
                <a:noFill/>
                <a:prstDash val="solid"/>
                <a:miter lim="800000"/>
              </a:ln>
              <a:solidFill>
                <a:schemeClr val="bg1"/>
              </a:solidFill>
            </a:endParaRPr>
          </a:p>
          <a:p>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Submit Comments to the Town of Ulster by March 22</a:t>
            </a:r>
          </a:p>
          <a:p>
            <a:endParaRPr lang="en-US" sz="2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a:p>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Contact Elected Officials</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a:p>
            <a:endParaRPr lang="en-US" sz="24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16366"/>
            <a:ext cx="4140523" cy="2307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816367"/>
            <a:ext cx="3470980" cy="2307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1050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3331" y="2967335"/>
            <a:ext cx="3397341"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Questions?</a:t>
            </a:r>
            <a:endParaRPr lang="en-US" sz="54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509495"/>
            <a:ext cx="23050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509495"/>
            <a:ext cx="8842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80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ission-slide.001.jp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31750"/>
            <a:ext cx="91186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90129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ChangeArrowheads="1"/>
          </p:cNvSpPr>
          <p:nvPr/>
        </p:nvSpPr>
        <p:spPr bwMode="auto">
          <a:xfrm>
            <a:off x="206375" y="228600"/>
            <a:ext cx="894238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42938" eaLnBrk="0" hangingPunct="0">
              <a:defRPr sz="2800" b="1">
                <a:solidFill>
                  <a:srgbClr val="FFFFFF"/>
                </a:solidFill>
                <a:latin typeface="Gill Sans" charset="0"/>
                <a:ea typeface="ヒラギノ角ゴ ProN W3" charset="-128"/>
                <a:sym typeface="Gill Sans" charset="0"/>
              </a:defRPr>
            </a:lvl1pPr>
            <a:lvl2pPr marL="742950" indent="-285750" defTabSz="642938" eaLnBrk="0" hangingPunct="0">
              <a:defRPr sz="2800" b="1">
                <a:solidFill>
                  <a:srgbClr val="FFFFFF"/>
                </a:solidFill>
                <a:latin typeface="Gill Sans" charset="0"/>
                <a:ea typeface="ヒラギノ角ゴ ProN W3" charset="-128"/>
                <a:sym typeface="Gill Sans" charset="0"/>
              </a:defRPr>
            </a:lvl2pPr>
            <a:lvl3pPr marL="1143000" indent="-228600" defTabSz="642938" eaLnBrk="0" hangingPunct="0">
              <a:defRPr sz="2800" b="1">
                <a:solidFill>
                  <a:srgbClr val="FFFFFF"/>
                </a:solidFill>
                <a:latin typeface="Gill Sans" charset="0"/>
                <a:ea typeface="ヒラギノ角ゴ ProN W3" charset="-128"/>
                <a:sym typeface="Gill Sans" charset="0"/>
              </a:defRPr>
            </a:lvl3pPr>
            <a:lvl4pPr marL="1600200" indent="-228600" defTabSz="642938" eaLnBrk="0" hangingPunct="0">
              <a:defRPr sz="2800" b="1">
                <a:solidFill>
                  <a:srgbClr val="FFFFFF"/>
                </a:solidFill>
                <a:latin typeface="Gill Sans" charset="0"/>
                <a:ea typeface="ヒラギノ角ゴ ProN W3" charset="-128"/>
                <a:sym typeface="Gill Sans" charset="0"/>
              </a:defRPr>
            </a:lvl4pPr>
            <a:lvl5pPr marL="2057400" indent="-228600" defTabSz="642938" eaLnBrk="0" hangingPunct="0">
              <a:defRPr sz="2800" b="1">
                <a:solidFill>
                  <a:srgbClr val="FFFFFF"/>
                </a:solidFill>
                <a:latin typeface="Gill Sans" charset="0"/>
                <a:ea typeface="ヒラギノ角ゴ ProN W3" charset="-128"/>
                <a:sym typeface="Gill Sans" charset="0"/>
              </a:defRPr>
            </a:lvl5pPr>
            <a:lvl6pPr marL="2514600" indent="-228600" algn="ctr" defTabSz="642938" eaLnBrk="0" fontAlgn="base" hangingPunct="0">
              <a:spcBef>
                <a:spcPct val="0"/>
              </a:spcBef>
              <a:spcAft>
                <a:spcPct val="0"/>
              </a:spcAft>
              <a:defRPr sz="2800" b="1">
                <a:solidFill>
                  <a:srgbClr val="FFFFFF"/>
                </a:solidFill>
                <a:latin typeface="Gill Sans" charset="0"/>
                <a:ea typeface="ヒラギノ角ゴ ProN W3" charset="-128"/>
                <a:sym typeface="Gill Sans" charset="0"/>
              </a:defRPr>
            </a:lvl6pPr>
            <a:lvl7pPr marL="2971800" indent="-228600" algn="ctr" defTabSz="642938" eaLnBrk="0" fontAlgn="base" hangingPunct="0">
              <a:spcBef>
                <a:spcPct val="0"/>
              </a:spcBef>
              <a:spcAft>
                <a:spcPct val="0"/>
              </a:spcAft>
              <a:defRPr sz="2800" b="1">
                <a:solidFill>
                  <a:srgbClr val="FFFFFF"/>
                </a:solidFill>
                <a:latin typeface="Gill Sans" charset="0"/>
                <a:ea typeface="ヒラギノ角ゴ ProN W3" charset="-128"/>
                <a:sym typeface="Gill Sans" charset="0"/>
              </a:defRPr>
            </a:lvl7pPr>
            <a:lvl8pPr marL="3429000" indent="-228600" algn="ctr" defTabSz="642938" eaLnBrk="0" fontAlgn="base" hangingPunct="0">
              <a:spcBef>
                <a:spcPct val="0"/>
              </a:spcBef>
              <a:spcAft>
                <a:spcPct val="0"/>
              </a:spcAft>
              <a:defRPr sz="2800" b="1">
                <a:solidFill>
                  <a:srgbClr val="FFFFFF"/>
                </a:solidFill>
                <a:latin typeface="Gill Sans" charset="0"/>
                <a:ea typeface="ヒラギノ角ゴ ProN W3" charset="-128"/>
                <a:sym typeface="Gill Sans" charset="0"/>
              </a:defRPr>
            </a:lvl8pPr>
            <a:lvl9pPr marL="3886200" indent="-228600" algn="ctr" defTabSz="642938" eaLnBrk="0" fontAlgn="base" hangingPunct="0">
              <a:spcBef>
                <a:spcPct val="0"/>
              </a:spcBef>
              <a:spcAft>
                <a:spcPct val="0"/>
              </a:spcAft>
              <a:defRPr sz="2800" b="1">
                <a:solidFill>
                  <a:srgbClr val="FFFFFF"/>
                </a:solidFill>
                <a:latin typeface="Gill Sans" charset="0"/>
                <a:ea typeface="ヒラギノ角ゴ ProN W3" charset="-128"/>
                <a:sym typeface="Gill Sans" charset="0"/>
              </a:defRPr>
            </a:lvl9pPr>
          </a:lstStyle>
          <a:p>
            <a:pPr algn="l">
              <a:defRPr/>
            </a:pPr>
            <a:endParaRPr lang="en-US" altLang="en-US" sz="4000" dirty="0" smtClean="0">
              <a:solidFill>
                <a:schemeClr val="bg1"/>
              </a:solidFill>
              <a:effectLst>
                <a:outerShdw blurRad="38100" dist="38100" dir="2700000" algn="tl">
                  <a:srgbClr val="000000">
                    <a:alpha val="43137"/>
                  </a:srgbClr>
                </a:outerShdw>
              </a:effectLst>
              <a:latin typeface="Arial Narrow" pitchFamily="34" charset="0"/>
              <a:ea typeface="ヒラギノ角ゴ ProN W6" charset="-128"/>
              <a:sym typeface="Frutiger LT Std 67 Bold Cn" charset="0"/>
            </a:endParaRPr>
          </a:p>
          <a:p>
            <a:pPr algn="l">
              <a:defRPr/>
            </a:pPr>
            <a:endParaRPr lang="en-US" altLang="en-US" sz="4000" dirty="0" smtClean="0">
              <a:solidFill>
                <a:schemeClr val="bg1"/>
              </a:solidFill>
              <a:effectLst>
                <a:outerShdw blurRad="38100" dist="38100" dir="2700000" algn="tl">
                  <a:srgbClr val="000000">
                    <a:alpha val="43137"/>
                  </a:srgbClr>
                </a:outerShdw>
              </a:effectLst>
              <a:latin typeface="Arial Narrow" pitchFamily="34" charset="0"/>
              <a:ea typeface="ヒラギノ角ゴ ProN W6" charset="-128"/>
              <a:sym typeface="Frutiger LT Std 67 Bold Cn" charset="0"/>
            </a:endParaRPr>
          </a:p>
          <a:p>
            <a:pPr algn="l">
              <a:defRPr/>
            </a:pPr>
            <a:endParaRPr lang="en-US" altLang="en-US" sz="4000" dirty="0">
              <a:solidFill>
                <a:schemeClr val="bg1"/>
              </a:solidFill>
              <a:effectLst>
                <a:outerShdw blurRad="38100" dist="38100" dir="2700000" algn="tl">
                  <a:srgbClr val="000000">
                    <a:alpha val="43137"/>
                  </a:srgbClr>
                </a:outerShdw>
              </a:effectLst>
              <a:latin typeface="Arial Narrow" pitchFamily="34" charset="0"/>
              <a:ea typeface="ヒラギノ角ゴ ProN W6" charset="-128"/>
              <a:sym typeface="Frutiger LT Std 67 Bold Cn" charset="0"/>
            </a:endParaRPr>
          </a:p>
          <a:p>
            <a:pPr algn="l">
              <a:defRPr/>
            </a:pPr>
            <a:endParaRPr lang="en-US" altLang="en-US" sz="4000" dirty="0" smtClean="0">
              <a:solidFill>
                <a:schemeClr val="bg1"/>
              </a:solidFill>
              <a:effectLst>
                <a:outerShdw blurRad="38100" dist="38100" dir="2700000" algn="tl">
                  <a:srgbClr val="000000">
                    <a:alpha val="43137"/>
                  </a:srgbClr>
                </a:outerShdw>
              </a:effectLst>
              <a:latin typeface="Arial Narrow" pitchFamily="34" charset="0"/>
              <a:ea typeface="ヒラギノ角ゴ ProN W6" charset="-128"/>
              <a:sym typeface="Frutiger LT Std 67 Bold Cn" charset="0"/>
            </a:endParaRPr>
          </a:p>
          <a:p>
            <a:pPr algn="l">
              <a:defRPr/>
            </a:pPr>
            <a:endParaRPr lang="en-US" altLang="en-US" sz="4000" dirty="0">
              <a:solidFill>
                <a:schemeClr val="bg1"/>
              </a:solidFill>
              <a:effectLst>
                <a:outerShdw blurRad="38100" dist="38100" dir="2700000" algn="tl">
                  <a:srgbClr val="000000">
                    <a:alpha val="43137"/>
                  </a:srgbClr>
                </a:outerShdw>
              </a:effectLst>
              <a:latin typeface="Arial Narrow" pitchFamily="34" charset="0"/>
              <a:ea typeface="ヒラギノ角ゴ ProN W6" charset="-128"/>
              <a:sym typeface="Frutiger LT Std 67 Bold Cn" charset="0"/>
            </a:endParaRPr>
          </a:p>
          <a:p>
            <a:pPr algn="l">
              <a:defRPr/>
            </a:pPr>
            <a:endParaRPr lang="en-US" altLang="en-US" sz="4000" dirty="0" smtClean="0">
              <a:solidFill>
                <a:schemeClr val="bg1"/>
              </a:solidFill>
              <a:effectLst>
                <a:outerShdw blurRad="38100" dist="38100" dir="2700000" algn="tl">
                  <a:srgbClr val="000000">
                    <a:alpha val="43137"/>
                  </a:srgbClr>
                </a:outerShdw>
              </a:effectLst>
              <a:latin typeface="Arial Narrow" pitchFamily="34" charset="0"/>
              <a:ea typeface="ヒラギノ角ゴ ProN W6" charset="-128"/>
              <a:sym typeface="Frutiger LT Std 67 Bold Cn" charset="0"/>
            </a:endParaRPr>
          </a:p>
          <a:p>
            <a:pPr algn="l">
              <a:defRPr/>
            </a:pPr>
            <a:endParaRPr lang="en-US" altLang="en-US" sz="4000" dirty="0">
              <a:solidFill>
                <a:schemeClr val="bg1"/>
              </a:solidFill>
              <a:effectLst>
                <a:outerShdw blurRad="38100" dist="38100" dir="2700000" algn="tl">
                  <a:srgbClr val="000000">
                    <a:alpha val="43137"/>
                  </a:srgbClr>
                </a:outerShdw>
              </a:effectLst>
              <a:latin typeface="Arial Narrow" pitchFamily="34" charset="0"/>
              <a:ea typeface="ヒラギノ角ゴ ProN W6" charset="-128"/>
              <a:sym typeface="Frutiger LT Std 67 Bold Cn" charset="0"/>
            </a:endParaRPr>
          </a:p>
          <a:p>
            <a:pPr algn="l">
              <a:defRPr/>
            </a:pPr>
            <a:endParaRPr lang="en-US" altLang="en-US" sz="4000" dirty="0" smtClean="0">
              <a:solidFill>
                <a:schemeClr val="bg1"/>
              </a:solidFill>
              <a:effectLst>
                <a:outerShdw blurRad="38100" dist="38100" dir="2700000" algn="tl">
                  <a:srgbClr val="000000">
                    <a:alpha val="43137"/>
                  </a:srgbClr>
                </a:outerShdw>
              </a:effectLst>
              <a:latin typeface="Arial Narrow" pitchFamily="34" charset="0"/>
              <a:ea typeface="ヒラギノ角ゴ ProN W6" charset="-128"/>
              <a:sym typeface="Frutiger LT Std 67 Bold Cn" charset="0"/>
            </a:endParaRPr>
          </a:p>
          <a:p>
            <a:pPr algn="l">
              <a:defRPr/>
            </a:pPr>
            <a:r>
              <a:rPr lang="en-US" altLang="en-US" sz="3600" dirty="0" smtClean="0">
                <a:ln>
                  <a:solidFill>
                    <a:srgbClr val="FF0000"/>
                  </a:solidFill>
                </a:ln>
                <a:solidFill>
                  <a:schemeClr val="bg1"/>
                </a:solidFill>
                <a:effectLst>
                  <a:outerShdw blurRad="38100" dist="38100" dir="2700000" algn="tl">
                    <a:srgbClr val="000000">
                      <a:alpha val="43137"/>
                    </a:srgbClr>
                  </a:outerShdw>
                </a:effectLst>
                <a:latin typeface="+mj-lt"/>
                <a:ea typeface="ヒラギノ角ゴ ProN W6" charset="-128"/>
                <a:sym typeface="Frutiger LT Std 67 Bold Cn" charset="0"/>
              </a:rPr>
              <a:t>SEQRA as a Tool to </a:t>
            </a:r>
            <a:r>
              <a:rPr lang="en-US" altLang="en-US" sz="3600" dirty="0">
                <a:ln>
                  <a:solidFill>
                    <a:srgbClr val="FF0000"/>
                  </a:solidFill>
                </a:ln>
                <a:solidFill>
                  <a:schemeClr val="bg1"/>
                </a:solidFill>
                <a:effectLst>
                  <a:outerShdw blurRad="38100" dist="38100" dir="2700000" algn="tl">
                    <a:srgbClr val="000000">
                      <a:alpha val="43137"/>
                    </a:srgbClr>
                  </a:outerShdw>
                </a:effectLst>
                <a:latin typeface="+mj-lt"/>
                <a:ea typeface="ヒラギノ角ゴ ProN W6" charset="-128"/>
                <a:sym typeface="Frutiger LT Std 67 Bold Cn" charset="0"/>
              </a:rPr>
              <a:t>R</a:t>
            </a:r>
            <a:r>
              <a:rPr lang="en-US" altLang="en-US" sz="3600" dirty="0" smtClean="0">
                <a:ln>
                  <a:solidFill>
                    <a:srgbClr val="FF0000"/>
                  </a:solidFill>
                </a:ln>
                <a:solidFill>
                  <a:schemeClr val="bg1"/>
                </a:solidFill>
                <a:effectLst>
                  <a:outerShdw blurRad="38100" dist="38100" dir="2700000" algn="tl">
                    <a:srgbClr val="000000">
                      <a:alpha val="43137"/>
                    </a:srgbClr>
                  </a:outerShdw>
                </a:effectLst>
                <a:latin typeface="+mj-lt"/>
                <a:ea typeface="ヒラギノ角ゴ ProN W6" charset="-128"/>
                <a:sym typeface="Frutiger LT Std 67 Bold Cn" charset="0"/>
              </a:rPr>
              <a:t>eview Energy Projects</a:t>
            </a:r>
          </a:p>
          <a:p>
            <a:pPr algn="l">
              <a:defRPr/>
            </a:pPr>
            <a:endParaRPr lang="en-US" altLang="en-US" sz="4000" i="1" dirty="0" smtClean="0">
              <a:solidFill>
                <a:schemeClr val="bg1"/>
              </a:solidFill>
              <a:effectLst>
                <a:outerShdw blurRad="38100" dist="38100" dir="2700000" algn="tl">
                  <a:srgbClr val="000000">
                    <a:alpha val="43137"/>
                  </a:srgbClr>
                </a:outerShdw>
              </a:effectLst>
              <a:latin typeface="Arial Narrow" pitchFamily="34" charset="0"/>
              <a:ea typeface="ヒラギノ角ゴ ProN W6" charset="-128"/>
              <a:sym typeface="Frutiger LT Std 67 Bold Cn" charset="0"/>
            </a:endParaRPr>
          </a:p>
          <a:p>
            <a:pPr algn="l">
              <a:defRPr/>
            </a:pPr>
            <a:r>
              <a:rPr lang="en-US" altLang="en-US" sz="3200" dirty="0" smtClean="0">
                <a:solidFill>
                  <a:schemeClr val="bg1"/>
                </a:solidFill>
                <a:latin typeface="+mn-lt"/>
                <a:ea typeface="ヒラギノ角ゴ ProN W6" charset="-128"/>
                <a:sym typeface="Frutiger LT Std 67 Bold Cn" charset="0"/>
              </a:rPr>
              <a:t>SEQRA’s mandate:</a:t>
            </a:r>
            <a:r>
              <a:rPr lang="en-US" altLang="en-US" sz="3200" b="0" dirty="0" smtClean="0">
                <a:solidFill>
                  <a:schemeClr val="bg1"/>
                </a:solidFill>
                <a:latin typeface="+mn-lt"/>
                <a:ea typeface="ヒラギノ角ゴ ProN W6" charset="-128"/>
                <a:sym typeface="Frutiger LT Std 67 Bold Cn" charset="0"/>
              </a:rPr>
              <a:t> Agencies must choose alternatives which, consistent with social, economic and other essential considerations, to the maximum extent practicable, minimize or avoid adverse environmental effects, including effects revealed in the environmental impact statement (EIS) process.</a:t>
            </a:r>
          </a:p>
          <a:p>
            <a:pPr algn="l">
              <a:defRPr/>
            </a:pPr>
            <a:endParaRPr lang="en-US" altLang="en-US" sz="3200" b="0" dirty="0">
              <a:solidFill>
                <a:schemeClr val="bg1"/>
              </a:solidFill>
              <a:latin typeface="Arial Narrow" pitchFamily="34" charset="0"/>
              <a:ea typeface="ヒラギノ角ゴ ProN W6" charset="-128"/>
              <a:sym typeface="Frutiger LT Std 67 Bold Cn" charset="0"/>
            </a:endParaRPr>
          </a:p>
          <a:p>
            <a:pPr algn="l">
              <a:defRPr/>
            </a:pPr>
            <a:endParaRPr lang="en-US" altLang="en-US" sz="3200" dirty="0">
              <a:solidFill>
                <a:schemeClr val="bg1"/>
              </a:solidFill>
              <a:latin typeface="Arial Narrow" pitchFamily="34" charset="0"/>
              <a:ea typeface="ヒラギノ角ゴ ProN W6" charset="-128"/>
              <a:sym typeface="Frutiger LT Std 67 Bold Cn" charset="0"/>
            </a:endParaRPr>
          </a:p>
        </p:txBody>
      </p:sp>
      <p:sp>
        <p:nvSpPr>
          <p:cNvPr id="6" name="Rectangle 11"/>
          <p:cNvSpPr>
            <a:spLocks/>
          </p:cNvSpPr>
          <p:nvPr/>
        </p:nvSpPr>
        <p:spPr bwMode="auto">
          <a:xfrm flipH="1">
            <a:off x="10698480" y="6248400"/>
            <a:ext cx="45719" cy="391926"/>
          </a:xfrm>
          <a:prstGeom prst="rect">
            <a:avLst/>
          </a:prstGeom>
          <a:solidFill>
            <a:srgbClr val="FFFFFF">
              <a:alpha val="5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rgbClr val="FFFFFF"/>
                </a:solidFill>
                <a:latin typeface="Gill Sans" charset="0"/>
                <a:ea typeface="ヒラギノ角ゴ ProN W3" charset="-128"/>
                <a:sym typeface="Gill Sans" charset="0"/>
              </a:defRPr>
            </a:lvl1pPr>
            <a:lvl2pPr marL="742950" indent="-285750" eaLnBrk="0" hangingPunct="0">
              <a:defRPr sz="2800" b="1">
                <a:solidFill>
                  <a:srgbClr val="FFFFFF"/>
                </a:solidFill>
                <a:latin typeface="Gill Sans" charset="0"/>
                <a:ea typeface="ヒラギノ角ゴ ProN W3" charset="-128"/>
                <a:sym typeface="Gill Sans" charset="0"/>
              </a:defRPr>
            </a:lvl2pPr>
            <a:lvl3pPr marL="1143000" indent="-228600" eaLnBrk="0" hangingPunct="0">
              <a:defRPr sz="2800" b="1">
                <a:solidFill>
                  <a:srgbClr val="FFFFFF"/>
                </a:solidFill>
                <a:latin typeface="Gill Sans" charset="0"/>
                <a:ea typeface="ヒラギノ角ゴ ProN W3" charset="-128"/>
                <a:sym typeface="Gill Sans" charset="0"/>
              </a:defRPr>
            </a:lvl3pPr>
            <a:lvl4pPr marL="1600200" indent="-228600" eaLnBrk="0" hangingPunct="0">
              <a:defRPr sz="2800" b="1">
                <a:solidFill>
                  <a:srgbClr val="FFFFFF"/>
                </a:solidFill>
                <a:latin typeface="Gill Sans" charset="0"/>
                <a:ea typeface="ヒラギノ角ゴ ProN W3" charset="-128"/>
                <a:sym typeface="Gill Sans" charset="0"/>
              </a:defRPr>
            </a:lvl4pPr>
            <a:lvl5pPr marL="2057400" indent="-228600" eaLnBrk="0" hangingPunct="0">
              <a:defRPr sz="2800" b="1">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800" b="1">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800" b="1">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800" b="1">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800" b="1">
                <a:solidFill>
                  <a:srgbClr val="FFFFFF"/>
                </a:solidFill>
                <a:latin typeface="Gill Sans" charset="0"/>
                <a:ea typeface="ヒラギノ角ゴ ProN W3" charset="-128"/>
                <a:sym typeface="Gill Sans" charset="0"/>
              </a:defRPr>
            </a:lvl9pPr>
          </a:lstStyle>
          <a:p>
            <a:pPr eaLnBrk="1" hangingPunct="1"/>
            <a:endParaRPr lang="en-US" altLang="en-US"/>
          </a:p>
        </p:txBody>
      </p:sp>
    </p:spTree>
    <p:extLst>
      <p:ext uri="{BB962C8B-B14F-4D97-AF65-F5344CB8AC3E}">
        <p14:creationId xmlns:p14="http://schemas.microsoft.com/office/powerpoint/2010/main" val="65493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04" y="186275"/>
            <a:ext cx="3843296" cy="646331"/>
          </a:xfrm>
          <a:prstGeom prst="rect">
            <a:avLst/>
          </a:prstGeom>
          <a:noFill/>
        </p:spPr>
        <p:txBody>
          <a:bodyPr wrap="none" lIns="91440" tIns="45720" rIns="91440" bIns="45720">
            <a:spAutoFit/>
          </a:bodyPr>
          <a:lstStyle/>
          <a:p>
            <a:pPr algn="ctr"/>
            <a:r>
              <a:rPr lang="en-US" sz="36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Project Description</a:t>
            </a:r>
            <a:endParaRPr lang="en-US" sz="36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3" name="TextBox 2"/>
          <p:cNvSpPr txBox="1"/>
          <p:nvPr/>
        </p:nvSpPr>
        <p:spPr>
          <a:xfrm>
            <a:off x="304800" y="1295400"/>
            <a:ext cx="85344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Hybrid 20 MW gas fired power plant and battery storage facility</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dirty="0" smtClean="0">
                <a:solidFill>
                  <a:schemeClr val="bg1"/>
                </a:solidFill>
              </a:rPr>
              <a:t>“Peaking” plant located on ~4 acres of a ~120 acre site</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smtClean="0">
                <a:solidFill>
                  <a:schemeClr val="bg1"/>
                </a:solidFill>
              </a:rPr>
              <a:t>Will operate based on the needs of the electric grid but will be available to the grid 24 hours a day</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dirty="0" smtClean="0">
                <a:solidFill>
                  <a:schemeClr val="bg1"/>
                </a:solidFill>
              </a:rPr>
              <a:t>Includes exhaust stack up to 80 feet tall and 50,000 diesel storage tank</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dirty="0" smtClean="0">
                <a:solidFill>
                  <a:schemeClr val="bg1"/>
                </a:solidFill>
              </a:rPr>
              <a:t>Specifics of the proposed project are subject to change as a result of SEQR</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a:solidFill>
                <a:schemeClr val="bg1"/>
              </a:solidFill>
            </a:endParaRPr>
          </a:p>
        </p:txBody>
      </p:sp>
    </p:spTree>
    <p:extLst>
      <p:ext uri="{BB962C8B-B14F-4D97-AF65-F5344CB8AC3E}">
        <p14:creationId xmlns:p14="http://schemas.microsoft.com/office/powerpoint/2010/main" val="28966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03_CPTL_CONCEPT PLAN-C1_PL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33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US" b="1" dirty="0" smtClean="0">
                <a:ln>
                  <a:solidFill>
                    <a:srgbClr val="FF0000"/>
                  </a:solidFill>
                </a:ln>
                <a:solidFill>
                  <a:schemeClr val="bg1"/>
                </a:solidFill>
                <a:effectLst>
                  <a:outerShdw blurRad="38100" dist="38100" dir="2700000" algn="tl">
                    <a:srgbClr val="000000">
                      <a:alpha val="43137"/>
                    </a:srgbClr>
                  </a:outerShdw>
                </a:effectLst>
              </a:rPr>
              <a:t>What’s at Risk?</a:t>
            </a:r>
            <a:endParaRPr lang="en-US" b="1" dirty="0">
              <a:ln>
                <a:solidFill>
                  <a:srgbClr val="FF0000"/>
                </a:solidFill>
              </a:ln>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2546" y="914400"/>
            <a:ext cx="4191000" cy="4525963"/>
          </a:xfrm>
        </p:spPr>
        <p:txBody>
          <a:bodyPr>
            <a:noAutofit/>
          </a:bodyPr>
          <a:lstStyle/>
          <a:p>
            <a:r>
              <a:rPr lang="en-US" sz="2800" dirty="0" smtClean="0">
                <a:solidFill>
                  <a:schemeClr val="bg1"/>
                </a:solidFill>
              </a:rPr>
              <a:t>Climate change and air emissions</a:t>
            </a:r>
          </a:p>
          <a:p>
            <a:endParaRPr lang="en-US" sz="2800" b="1" dirty="0">
              <a:solidFill>
                <a:schemeClr val="bg1"/>
              </a:solidFill>
            </a:endParaRPr>
          </a:p>
          <a:p>
            <a:r>
              <a:rPr lang="en-US" sz="2800" dirty="0" smtClean="0">
                <a:solidFill>
                  <a:schemeClr val="bg1"/>
                </a:solidFill>
              </a:rPr>
              <a:t>Visual impacts</a:t>
            </a:r>
          </a:p>
          <a:p>
            <a:endParaRPr lang="en-US" sz="2800" b="1" dirty="0">
              <a:solidFill>
                <a:schemeClr val="bg1"/>
              </a:solidFill>
            </a:endParaRPr>
          </a:p>
          <a:p>
            <a:r>
              <a:rPr lang="en-US" sz="2800" dirty="0" smtClean="0">
                <a:solidFill>
                  <a:schemeClr val="bg1"/>
                </a:solidFill>
              </a:rPr>
              <a:t>Water quality and wetlands</a:t>
            </a:r>
            <a:endParaRPr lang="en-US" sz="2800" dirty="0">
              <a:solidFill>
                <a:schemeClr val="bg1"/>
              </a:solidFill>
            </a:endParaRPr>
          </a:p>
          <a:p>
            <a:endParaRPr lang="en-US" sz="2800" dirty="0" smtClean="0">
              <a:solidFill>
                <a:schemeClr val="bg1"/>
              </a:solidFill>
            </a:endParaRPr>
          </a:p>
          <a:p>
            <a:r>
              <a:rPr lang="en-US" sz="2800" dirty="0" smtClean="0">
                <a:solidFill>
                  <a:schemeClr val="bg1"/>
                </a:solidFill>
              </a:rPr>
              <a:t> Cultural resources</a:t>
            </a:r>
          </a:p>
          <a:p>
            <a:endParaRPr lang="en-US" sz="2800" dirty="0">
              <a:solidFill>
                <a:schemeClr val="bg1"/>
              </a:solidFill>
            </a:endParaRPr>
          </a:p>
          <a:p>
            <a:r>
              <a:rPr lang="en-US" sz="2800" dirty="0" smtClean="0">
                <a:solidFill>
                  <a:schemeClr val="bg1"/>
                </a:solidFill>
              </a:rPr>
              <a:t>Threatened/endangered species</a:t>
            </a:r>
            <a:endParaRPr lang="en-US" sz="2800" dirty="0">
              <a:solidFill>
                <a:schemeClr val="bg1"/>
              </a:solidFill>
            </a:endParaRPr>
          </a:p>
        </p:txBody>
      </p:sp>
      <p:sp>
        <p:nvSpPr>
          <p:cNvPr id="5" name="Content Placeholder 2"/>
          <p:cNvSpPr txBox="1">
            <a:spLocks/>
          </p:cNvSpPr>
          <p:nvPr/>
        </p:nvSpPr>
        <p:spPr>
          <a:xfrm>
            <a:off x="9372600" y="1066800"/>
            <a:ext cx="4114800" cy="457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066800"/>
            <a:ext cx="3564066" cy="560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9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3" y="2362200"/>
            <a:ext cx="6428491" cy="1754326"/>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chemeClr val="bg1"/>
                </a:solidFill>
                <a:effectLst>
                  <a:outerShdw blurRad="38100" dist="38100" dir="2700000" algn="tl">
                    <a:srgbClr val="000000">
                      <a:alpha val="43137"/>
                    </a:srgbClr>
                  </a:outerShdw>
                </a:effectLst>
              </a:rPr>
              <a:t>SEQRA</a:t>
            </a:r>
            <a:r>
              <a:rPr lang="en-US" sz="54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Process &amp; </a:t>
            </a:r>
          </a:p>
          <a:p>
            <a:pPr algn="ctr"/>
            <a:r>
              <a:rPr lang="en-US"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Ways to Get Involved</a:t>
            </a:r>
            <a:endParaRPr lang="en-US" sz="54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5169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04800"/>
            <a:ext cx="8610600" cy="2479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209550" y="2860488"/>
            <a:ext cx="8724900" cy="646331"/>
          </a:xfrm>
          <a:prstGeom prst="rect">
            <a:avLst/>
          </a:prstGeom>
          <a:noFill/>
        </p:spPr>
        <p:txBody>
          <a:bodyPr wrap="square" lIns="91440" tIns="45720" rIns="91440" bIns="45720">
            <a:spAutoFit/>
          </a:bodyPr>
          <a:lstStyle/>
          <a:p>
            <a:pPr algn="ctr"/>
            <a:r>
              <a:rPr lang="en-US" sz="3600" b="1" cap="none" spc="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Approvals Required:</a:t>
            </a:r>
            <a:endParaRPr lang="en-US" sz="36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4" name="TextBox 3"/>
          <p:cNvSpPr txBox="1"/>
          <p:nvPr/>
        </p:nvSpPr>
        <p:spPr>
          <a:xfrm>
            <a:off x="400050" y="3429000"/>
            <a:ext cx="8343900" cy="3416320"/>
          </a:xfrm>
          <a:prstGeom prst="rect">
            <a:avLst/>
          </a:prstGeom>
          <a:noFill/>
        </p:spPr>
        <p:txBody>
          <a:bodyPr wrap="square" rtlCol="0">
            <a:spAutoFit/>
          </a:bodyPr>
          <a:lstStyle/>
          <a:p>
            <a:r>
              <a:rPr lang="en-US" sz="2400" b="1" u="sng" dirty="0" smtClean="0">
                <a:solidFill>
                  <a:schemeClr val="bg1"/>
                </a:solidFill>
              </a:rPr>
              <a:t>Federal</a:t>
            </a:r>
            <a:r>
              <a:rPr lang="en-US" sz="2400" dirty="0" smtClean="0">
                <a:solidFill>
                  <a:schemeClr val="bg1"/>
                </a:solidFill>
              </a:rPr>
              <a:t>  – </a:t>
            </a:r>
            <a:r>
              <a:rPr lang="en-US" sz="2000" dirty="0" smtClean="0">
                <a:solidFill>
                  <a:schemeClr val="bg1"/>
                </a:solidFill>
              </a:rPr>
              <a:t>U.S. Fish and Wildlife Service (endangered species consultation), U.S. Army Corps of Engineers (wetlands disturbance permit)</a:t>
            </a:r>
          </a:p>
          <a:p>
            <a:endParaRPr lang="en-US" sz="2400" b="1" u="sng" dirty="0" smtClean="0">
              <a:solidFill>
                <a:schemeClr val="bg1"/>
              </a:solidFill>
            </a:endParaRPr>
          </a:p>
          <a:p>
            <a:r>
              <a:rPr lang="en-US" sz="2400" b="1" u="sng" dirty="0" smtClean="0">
                <a:solidFill>
                  <a:schemeClr val="bg1"/>
                </a:solidFill>
              </a:rPr>
              <a:t>State</a:t>
            </a:r>
            <a:r>
              <a:rPr lang="en-US" sz="2400" dirty="0">
                <a:solidFill>
                  <a:schemeClr val="bg1"/>
                </a:solidFill>
              </a:rPr>
              <a:t> </a:t>
            </a:r>
            <a:r>
              <a:rPr lang="en-US" sz="2400" dirty="0" smtClean="0">
                <a:solidFill>
                  <a:schemeClr val="bg1"/>
                </a:solidFill>
              </a:rPr>
              <a:t>–</a:t>
            </a:r>
            <a:r>
              <a:rPr lang="en-US" sz="2000" dirty="0" smtClean="0">
                <a:solidFill>
                  <a:schemeClr val="bg1"/>
                </a:solidFill>
              </a:rPr>
              <a:t>Department of Environmental Conservation (SPDES general permit for </a:t>
            </a:r>
            <a:r>
              <a:rPr lang="en-US" sz="2000" dirty="0" err="1" smtClean="0">
                <a:solidFill>
                  <a:schemeClr val="bg1"/>
                </a:solidFill>
              </a:rPr>
              <a:t>stormwater</a:t>
            </a:r>
            <a:r>
              <a:rPr lang="en-US" sz="2000" dirty="0" smtClean="0">
                <a:solidFill>
                  <a:schemeClr val="bg1"/>
                </a:solidFill>
              </a:rPr>
              <a:t> discharges; petroleum bulk storage permit; air emissions permit, waste oil storage permit); OPRHP (consultation on historic and archeological resources)</a:t>
            </a:r>
          </a:p>
          <a:p>
            <a:endParaRPr lang="en-US" sz="2000" dirty="0">
              <a:solidFill>
                <a:schemeClr val="bg1"/>
              </a:solidFill>
            </a:endParaRPr>
          </a:p>
          <a:p>
            <a:r>
              <a:rPr lang="en-US" sz="2400" b="1" u="sng" dirty="0" smtClean="0">
                <a:solidFill>
                  <a:schemeClr val="bg1"/>
                </a:solidFill>
              </a:rPr>
              <a:t>Local</a:t>
            </a:r>
            <a:r>
              <a:rPr lang="en-US" sz="2000" dirty="0" smtClean="0">
                <a:solidFill>
                  <a:schemeClr val="bg1"/>
                </a:solidFill>
              </a:rPr>
              <a:t> – Town of Ulster (SEQRA lead agency, site plan approval); Town of Ulster Planning Board (lot line adjustment (consolidation)</a:t>
            </a:r>
            <a:endParaRPr lang="en-US" sz="2400" b="1" u="sng" dirty="0">
              <a:solidFill>
                <a:schemeClr val="bg1"/>
              </a:solidFill>
            </a:endParaRPr>
          </a:p>
        </p:txBody>
      </p:sp>
    </p:spTree>
    <p:extLst>
      <p:ext uri="{BB962C8B-B14F-4D97-AF65-F5344CB8AC3E}">
        <p14:creationId xmlns:p14="http://schemas.microsoft.com/office/powerpoint/2010/main" val="21815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4543" y="1524000"/>
            <a:ext cx="8262257" cy="5094514"/>
          </a:xfrm>
        </p:spPr>
        <p:txBody>
          <a:bodyPr>
            <a:normAutofit fontScale="92500" lnSpcReduction="20000"/>
          </a:bodyPr>
          <a:lstStyle/>
          <a:p>
            <a:pPr lvl="0"/>
            <a:r>
              <a:rPr lang="en-US" sz="3000" dirty="0" smtClean="0">
                <a:solidFill>
                  <a:schemeClr val="bg1"/>
                </a:solidFill>
              </a:rPr>
              <a:t>The Town of Ulster is the SEQR Lead Agency and has jurisdiction over the Site Plan approval for the project.</a:t>
            </a:r>
          </a:p>
          <a:p>
            <a:pPr lvl="0"/>
            <a:endParaRPr lang="en-US" sz="3000" b="1" dirty="0">
              <a:solidFill>
                <a:schemeClr val="bg1"/>
              </a:solidFill>
            </a:endParaRPr>
          </a:p>
          <a:p>
            <a:pPr lvl="0"/>
            <a:r>
              <a:rPr lang="en-US" sz="3000" dirty="0" smtClean="0">
                <a:solidFill>
                  <a:schemeClr val="bg1"/>
                </a:solidFill>
              </a:rPr>
              <a:t>However, multiple approvals and permits are required, including from 2 Federal and 2 state agencies.</a:t>
            </a:r>
          </a:p>
          <a:p>
            <a:pPr lvl="0"/>
            <a:endParaRPr lang="en-US" sz="1600" dirty="0">
              <a:solidFill>
                <a:schemeClr val="bg1"/>
              </a:solidFill>
            </a:endParaRPr>
          </a:p>
          <a:p>
            <a:pPr lvl="0"/>
            <a:r>
              <a:rPr lang="en-US" sz="3000" dirty="0" smtClean="0">
                <a:solidFill>
                  <a:schemeClr val="bg1"/>
                </a:solidFill>
              </a:rPr>
              <a:t>Before any permits can be granted, </a:t>
            </a:r>
            <a:r>
              <a:rPr lang="en-US" sz="3000" b="1" dirty="0" smtClean="0">
                <a:solidFill>
                  <a:schemeClr val="bg1"/>
                </a:solidFill>
              </a:rPr>
              <a:t>a full environmental review of all of the project’s environmental impacts is required</a:t>
            </a:r>
            <a:r>
              <a:rPr lang="en-US" sz="3000" dirty="0" smtClean="0">
                <a:solidFill>
                  <a:schemeClr val="bg1"/>
                </a:solidFill>
              </a:rPr>
              <a:t>, pursuant to SEQRA. SEQRA creates the record on which every permitting agency’s decisions must be based.</a:t>
            </a:r>
          </a:p>
          <a:p>
            <a:pPr lvl="0"/>
            <a:endParaRPr lang="en-US" sz="1400" dirty="0" smtClean="0"/>
          </a:p>
        </p:txBody>
      </p:sp>
      <p:sp>
        <p:nvSpPr>
          <p:cNvPr id="4" name="Rectangle 3"/>
          <p:cNvSpPr/>
          <p:nvPr/>
        </p:nvSpPr>
        <p:spPr>
          <a:xfrm>
            <a:off x="838200" y="76200"/>
            <a:ext cx="7372531" cy="1200329"/>
          </a:xfrm>
          <a:prstGeom prst="rect">
            <a:avLst/>
          </a:prstGeom>
          <a:noFill/>
        </p:spPr>
        <p:txBody>
          <a:bodyPr wrap="none" lIns="91440" tIns="45720" rIns="91440" bIns="45720">
            <a:spAutoFit/>
          </a:bodyPr>
          <a:lstStyle/>
          <a:p>
            <a:pPr algn="ctr"/>
            <a:r>
              <a:rPr lang="en-US" sz="36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Lincoln Park Grid Support Center:</a:t>
            </a:r>
            <a:r>
              <a:rPr lang="en-US" sz="36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a:r>
            <a:br>
              <a:rPr lang="en-US" sz="36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br>
            <a:r>
              <a:rPr lang="en-US" sz="36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Regulatory Review – who’s in charge?</a:t>
            </a:r>
            <a:endParaRPr lang="en-US" sz="3600" b="1" cap="none" spc="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52252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c.ny.gov/images/permits_ej_operations_images/2seqr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3058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80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7367</TotalTime>
  <Words>726</Words>
  <Application>Microsoft Office PowerPoint</Application>
  <PresentationFormat>On-screen Show (4:3)</PresentationFormat>
  <Paragraphs>111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What’s at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Salt</dc:creator>
  <cp:lastModifiedBy>Hayley Mauskapf</cp:lastModifiedBy>
  <cp:revision>122</cp:revision>
  <cp:lastPrinted>2016-09-29T17:37:27Z</cp:lastPrinted>
  <dcterms:created xsi:type="dcterms:W3CDTF">2016-09-20T14:14:40Z</dcterms:created>
  <dcterms:modified xsi:type="dcterms:W3CDTF">2018-02-09T15:38:34Z</dcterms:modified>
</cp:coreProperties>
</file>