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99" r:id="rId15"/>
    <p:sldId id="270" r:id="rId16"/>
    <p:sldId id="272" r:id="rId17"/>
    <p:sldId id="273" r:id="rId18"/>
    <p:sldId id="274" r:id="rId19"/>
    <p:sldId id="298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A5FBC-A28E-4A90-ACEF-5B97D1248A70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E5E6-1CD2-4116-89A2-3CEC1B09D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A5FBC-A28E-4A90-ACEF-5B97D1248A70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E5E6-1CD2-4116-89A2-3CEC1B09D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26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A5FBC-A28E-4A90-ACEF-5B97D1248A70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E5E6-1CD2-4116-89A2-3CEC1B09D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22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A5FBC-A28E-4A90-ACEF-5B97D1248A70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E5E6-1CD2-4116-89A2-3CEC1B09D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1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A5FBC-A28E-4A90-ACEF-5B97D1248A70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E5E6-1CD2-4116-89A2-3CEC1B09D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0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A5FBC-A28E-4A90-ACEF-5B97D1248A70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E5E6-1CD2-4116-89A2-3CEC1B09D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2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A5FBC-A28E-4A90-ACEF-5B97D1248A70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E5E6-1CD2-4116-89A2-3CEC1B09D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9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A5FBC-A28E-4A90-ACEF-5B97D1248A70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E5E6-1CD2-4116-89A2-3CEC1B09D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7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A5FBC-A28E-4A90-ACEF-5B97D1248A70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E5E6-1CD2-4116-89A2-3CEC1B09D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45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A5FBC-A28E-4A90-ACEF-5B97D1248A70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E5E6-1CD2-4116-89A2-3CEC1B09D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5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A5FBC-A28E-4A90-ACEF-5B97D1248A70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E5E6-1CD2-4116-89A2-3CEC1B09D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A5FBC-A28E-4A90-ACEF-5B97D1248A70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DE5E6-1CD2-4116-89A2-3CEC1B09D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18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5.png"/><Relationship Id="rId7" Type="http://schemas.openxmlformats.org/officeDocument/2006/relationships/image" Target="../media/image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13.png"/><Relationship Id="rId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16.png"/><Relationship Id="rId9" Type="http://schemas.openxmlformats.org/officeDocument/2006/relationships/image" Target="../media/image11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Kingston City Charter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4400" dirty="0"/>
              <a:t> </a:t>
            </a:r>
          </a:p>
          <a:p>
            <a:pPr marL="0" indent="0" algn="ctr">
              <a:buNone/>
            </a:pPr>
            <a:r>
              <a:rPr lang="en-US" dirty="0" smtClean="0"/>
              <a:t>Gerald Benjamin</a:t>
            </a:r>
          </a:p>
          <a:p>
            <a:pPr marL="0" indent="0" algn="ctr">
              <a:buNone/>
            </a:pPr>
            <a:r>
              <a:rPr lang="en-US" dirty="0" smtClean="0"/>
              <a:t>July, 2017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636" y="1605565"/>
            <a:ext cx="3124200" cy="2433035"/>
          </a:xfrm>
          <a:prstGeom prst="rect">
            <a:avLst/>
          </a:prstGeom>
        </p:spPr>
      </p:pic>
      <p:pic>
        <p:nvPicPr>
          <p:cNvPr id="1026" name="Picture 2" descr="The City of Kingston, NY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418" y="2119744"/>
            <a:ext cx="4977246" cy="1392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863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“Home Rule”</a:t>
            </a:r>
            <a:br>
              <a:rPr lang="en-US" dirty="0" smtClean="0"/>
            </a:br>
            <a:r>
              <a:rPr lang="en-US" dirty="0" smtClean="0"/>
              <a:t>Restrictions on the Legislature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1894 – State Constitution - Article XII §2 –</a:t>
            </a:r>
          </a:p>
          <a:p>
            <a:r>
              <a:rPr lang="en-US" dirty="0" smtClean="0"/>
              <a:t>1907 – State Constitutional Amendment</a:t>
            </a:r>
          </a:p>
          <a:p>
            <a:r>
              <a:rPr lang="en-US" dirty="0" smtClean="0"/>
              <a:t>1923 – State Constitution</a:t>
            </a:r>
          </a:p>
          <a:p>
            <a:pPr lvl="1"/>
            <a:r>
              <a:rPr lang="en-US" dirty="0" smtClean="0"/>
              <a:t>Legislature may act regarding “property, affairs or government” of any city only by general law</a:t>
            </a:r>
          </a:p>
          <a:p>
            <a:pPr lvl="1"/>
            <a:r>
              <a:rPr lang="en-US" dirty="0" smtClean="0"/>
              <a:t>Special law – applying to one city – Governor must declare an emergency – 2/3 in each house to pass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21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 Rule</a:t>
            </a:r>
            <a:br>
              <a:rPr lang="en-US" dirty="0" smtClean="0"/>
            </a:br>
            <a:r>
              <a:rPr lang="en-US" dirty="0" smtClean="0"/>
              <a:t>Article IX – NYS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Centuries of struggle for city autonomy</a:t>
            </a:r>
          </a:p>
          <a:p>
            <a:r>
              <a:rPr lang="en-US" dirty="0" smtClean="0"/>
              <a:t>“Sword and Shield”</a:t>
            </a:r>
          </a:p>
          <a:p>
            <a:r>
              <a:rPr lang="en-US" dirty="0" smtClean="0"/>
              <a:t>Sword – A right to local self-government</a:t>
            </a:r>
          </a:p>
          <a:p>
            <a:r>
              <a:rPr lang="en-US" dirty="0" smtClean="0"/>
              <a:t>Shield – Protection against state interference in “property, affairs and government of localities</a:t>
            </a:r>
          </a:p>
          <a:p>
            <a:pPr marL="0" indent="0">
              <a:buNone/>
            </a:pPr>
            <a:r>
              <a:rPr lang="en-US" dirty="0" smtClean="0"/>
              <a:t>Except – State is generally favored when localities and state government clash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019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Kingston Charter</a:t>
            </a:r>
            <a:br>
              <a:rPr lang="en-US" dirty="0" smtClean="0"/>
            </a:br>
            <a:r>
              <a:rPr lang="en-US" dirty="0" smtClean="0"/>
              <a:t>“The Dog that Didn’t Bark”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362200"/>
            <a:ext cx="2514600" cy="27432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2362201"/>
            <a:ext cx="40386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“What’s not there that might be a good idea to include, and how do we find that out?”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608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Model for Charter Change -Beacon </a:t>
            </a:r>
            <a:r>
              <a:rPr lang="en-US" sz="3200" dirty="0"/>
              <a:t>Charter – Provides for Periodic Convening of a Charter Review Commission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Section 9.04</a:t>
            </a:r>
          </a:p>
          <a:p>
            <a:r>
              <a:rPr lang="en-US" dirty="0" smtClean="0"/>
              <a:t>Review: “The </a:t>
            </a:r>
            <a:r>
              <a:rPr lang="en-US" dirty="0"/>
              <a:t>Mayor, with the consent of the City Council, shall appoint a commission at least every ten (10) years after the effective date of this Charter to review the </a:t>
            </a:r>
            <a:r>
              <a:rPr lang="en-US" dirty="0" smtClean="0"/>
              <a:t>Charter”</a:t>
            </a:r>
          </a:p>
          <a:p>
            <a:r>
              <a:rPr lang="en-US" dirty="0" smtClean="0"/>
              <a:t>Recommend: “and </a:t>
            </a:r>
            <a:r>
              <a:rPr lang="en-US" dirty="0"/>
              <a:t>to make recommendations to the Mayor and the City Council for revision or amendment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Note: No direct ballot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46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methods for charter creation or amendment in state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Municipal Home Rule Law - </a:t>
            </a:r>
            <a:r>
              <a:rPr lang="en-US" dirty="0" smtClean="0">
                <a:latin typeface="Calibri" panose="020F0502020204030204" pitchFamily="34" charset="0"/>
              </a:rPr>
              <a:t>§36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Council initiative</a:t>
            </a:r>
          </a:p>
          <a:p>
            <a:r>
              <a:rPr lang="en-US" dirty="0" smtClean="0"/>
              <a:t>Mayoral initiative</a:t>
            </a:r>
          </a:p>
          <a:p>
            <a:r>
              <a:rPr lang="en-US" dirty="0" smtClean="0"/>
              <a:t>Popular initiative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922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or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Revision – a new charter</a:t>
            </a:r>
          </a:p>
          <a:p>
            <a:r>
              <a:rPr lang="en-US" dirty="0" smtClean="0"/>
              <a:t>Amendment – alteration of specific provision or provisions</a:t>
            </a:r>
          </a:p>
          <a:p>
            <a:pPr marL="0" indent="0">
              <a:buNone/>
            </a:pPr>
            <a:r>
              <a:rPr lang="en-US" dirty="0" smtClean="0"/>
              <a:t>Note: An amendment may be an: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addition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deletion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alteration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429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375" y="400050"/>
            <a:ext cx="4667250" cy="605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173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dirty="0" smtClean="0"/>
              <a:t>Referendum requirement</a:t>
            </a:r>
            <a:br>
              <a:rPr lang="en-US" dirty="0" smtClean="0"/>
            </a:br>
            <a:r>
              <a:rPr lang="en-US" sz="2400" dirty="0">
                <a:solidFill>
                  <a:prstClr val="black"/>
                </a:solidFill>
                <a:ea typeface="+mn-ea"/>
                <a:cs typeface="+mn-cs"/>
              </a:rPr>
              <a:t>Municipal Home Rule Law - §23 &amp; 24</a:t>
            </a:r>
            <a:br>
              <a:rPr lang="en-US" sz="24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Mandatory Referendum (generally) </a:t>
            </a:r>
          </a:p>
          <a:p>
            <a:pPr lvl="1"/>
            <a:r>
              <a:rPr lang="en-US" dirty="0" smtClean="0"/>
              <a:t>adopt a new charter, </a:t>
            </a:r>
          </a:p>
          <a:p>
            <a:pPr lvl="1"/>
            <a:r>
              <a:rPr lang="en-US" dirty="0" smtClean="0"/>
              <a:t>create or eliminate elective offices, </a:t>
            </a:r>
          </a:p>
          <a:p>
            <a:pPr lvl="1"/>
            <a:r>
              <a:rPr lang="en-US" dirty="0" smtClean="0"/>
              <a:t>alter powers of elected officials, </a:t>
            </a:r>
          </a:p>
          <a:p>
            <a:pPr lvl="1"/>
            <a:r>
              <a:rPr lang="en-US" dirty="0" smtClean="0"/>
              <a:t>alters electoral process, </a:t>
            </a:r>
          </a:p>
          <a:p>
            <a:pPr lvl="1"/>
            <a:r>
              <a:rPr lang="en-US" dirty="0" smtClean="0"/>
              <a:t>changes council size, </a:t>
            </a:r>
          </a:p>
          <a:p>
            <a:pPr lvl="1"/>
            <a:r>
              <a:rPr lang="en-US" dirty="0" smtClean="0"/>
              <a:t>redistricts, </a:t>
            </a:r>
          </a:p>
          <a:p>
            <a:pPr lvl="1"/>
            <a:r>
              <a:rPr lang="en-US" dirty="0" smtClean="0"/>
              <a:t>diminishes compensation or alters conditions of employment for officers  </a:t>
            </a:r>
          </a:p>
          <a:p>
            <a:r>
              <a:rPr lang="en-US" dirty="0" smtClean="0"/>
              <a:t>Permissive Referendum (selected examples) </a:t>
            </a:r>
          </a:p>
          <a:p>
            <a:pPr lvl="1"/>
            <a:r>
              <a:rPr lang="en-US" dirty="0" smtClean="0"/>
              <a:t>suspension of certain process requirements for doing business, </a:t>
            </a:r>
          </a:p>
          <a:p>
            <a:pPr lvl="1"/>
            <a:r>
              <a:rPr lang="en-US" dirty="0" smtClean="0"/>
              <a:t>alter assessment practices </a:t>
            </a:r>
          </a:p>
          <a:p>
            <a:pPr lvl="1"/>
            <a:r>
              <a:rPr lang="en-US" dirty="0" smtClean="0"/>
              <a:t>increasing compensation of officials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57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Commission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Establishing a timeline and schedule</a:t>
            </a:r>
          </a:p>
          <a:p>
            <a:r>
              <a:rPr lang="en-US" dirty="0" smtClean="0"/>
              <a:t>Learning and understanding the current charter </a:t>
            </a:r>
          </a:p>
          <a:p>
            <a:r>
              <a:rPr lang="en-US" dirty="0" smtClean="0"/>
              <a:t>Considering satisfaction with the charter</a:t>
            </a:r>
          </a:p>
          <a:p>
            <a:r>
              <a:rPr lang="en-US" dirty="0" smtClean="0"/>
              <a:t>Identifying and considering charter-related issues  that may have arisen within and outside city government</a:t>
            </a:r>
          </a:p>
          <a:p>
            <a:r>
              <a:rPr lang="en-US" dirty="0" smtClean="0"/>
              <a:t>Seeking best practices for city charters that may have developed since the charter was last reviewed</a:t>
            </a:r>
          </a:p>
          <a:p>
            <a:r>
              <a:rPr lang="en-US" dirty="0" smtClean="0"/>
              <a:t>Identifying and considering alternatives, strengths and weaknesses</a:t>
            </a:r>
          </a:p>
          <a:p>
            <a:r>
              <a:rPr lang="en-US" dirty="0" smtClean="0"/>
              <a:t>Determining recommendations </a:t>
            </a:r>
          </a:p>
          <a:p>
            <a:r>
              <a:rPr lang="en-US" dirty="0" smtClean="0"/>
              <a:t>Transparency and public education</a:t>
            </a:r>
          </a:p>
        </p:txBody>
      </p:sp>
    </p:spTree>
    <p:extLst>
      <p:ext uri="{BB962C8B-B14F-4D97-AF65-F5344CB8AC3E}">
        <p14:creationId xmlns:p14="http://schemas.microsoft.com/office/powerpoint/2010/main" val="2258781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Alternative Government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4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City?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686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Yorkers have a constitutional right to local self-government through an elected </a:t>
            </a:r>
            <a:r>
              <a:rPr lang="en-US" dirty="0"/>
              <a:t>l</a:t>
            </a:r>
            <a:r>
              <a:rPr lang="en-US" dirty="0" smtClean="0"/>
              <a:t>ocal legislature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Article IX.1.(a</a:t>
            </a:r>
            <a:r>
              <a:rPr lang="en-US" dirty="0"/>
              <a:t>) </a:t>
            </a:r>
            <a:r>
              <a:rPr lang="en-US" dirty="0" smtClean="0"/>
              <a:t>Of the NYS Constitution provides:</a:t>
            </a:r>
          </a:p>
          <a:p>
            <a:pPr marL="0" indent="0">
              <a:buNone/>
            </a:pPr>
            <a:r>
              <a:rPr lang="en-US" dirty="0" smtClean="0"/>
              <a:t>“Every </a:t>
            </a:r>
            <a:r>
              <a:rPr lang="en-US" dirty="0"/>
              <a:t>local government, except a county wholly included within a city, shall have a legislative body elective by the people thereof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27F9-D7FE-4371-B2EA-5F98BB24BC8C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9090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3124200" y="152400"/>
            <a:ext cx="7391400" cy="1447800"/>
          </a:xfrm>
        </p:spPr>
        <p:txBody>
          <a:bodyPr>
            <a:normAutofit/>
          </a:bodyPr>
          <a:lstStyle/>
          <a:p>
            <a:r>
              <a:rPr lang="en-US" altLang="en-US" sz="2400" b="1" dirty="0"/>
              <a:t>All General Purpose Local Governments in New York State Have Boards in Which Governing Power Resides</a:t>
            </a:r>
          </a:p>
        </p:txBody>
      </p:sp>
      <p:sp>
        <p:nvSpPr>
          <p:cNvPr id="14339" name="Content Placeholder 4"/>
          <p:cNvSpPr>
            <a:spLocks noGrp="1"/>
          </p:cNvSpPr>
          <p:nvPr>
            <p:ph idx="1"/>
          </p:nvPr>
        </p:nvSpPr>
        <p:spPr>
          <a:xfrm>
            <a:off x="3276600" y="1447800"/>
            <a:ext cx="6934200" cy="4267200"/>
          </a:xfrm>
        </p:spPr>
        <p:txBody>
          <a:bodyPr/>
          <a:lstStyle/>
          <a:p>
            <a:r>
              <a:rPr lang="en-US" altLang="en-US" dirty="0" smtClean="0"/>
              <a:t>In counties -  Boards of  Supervisors or Legislatures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In towns – Town Boards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In villages – Boards of Trustees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In cities – City Councils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A0EB7B1-B203-4381-B153-DCF2CE72FC88}" type="slidenum">
              <a:rPr lang="en-US" altLang="en-US">
                <a:latin typeface="+mj-lt"/>
              </a:rPr>
              <a:pPr eaLnBrk="1" hangingPunct="1"/>
              <a:t>21</a:t>
            </a:fld>
            <a:endParaRPr lang="en-US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7664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>
          <a:xfrm>
            <a:off x="2667000" y="376503"/>
            <a:ext cx="7848600" cy="762000"/>
          </a:xfrm>
        </p:spPr>
        <p:txBody>
          <a:bodyPr>
            <a:noAutofit/>
          </a:bodyPr>
          <a:lstStyle/>
          <a:p>
            <a:r>
              <a:rPr lang="en-US" altLang="en-US" sz="2400" b="1" dirty="0"/>
              <a:t>Most Commonly, All Governing Power is Concentrated in these Boards</a:t>
            </a: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>
          <a:xfrm>
            <a:off x="2971800" y="1362606"/>
            <a:ext cx="7239000" cy="4297363"/>
          </a:xfrm>
        </p:spPr>
        <p:txBody>
          <a:bodyPr/>
          <a:lstStyle/>
          <a:p>
            <a:r>
              <a:rPr lang="en-US" altLang="en-US" dirty="0" smtClean="0"/>
              <a:t>This is a legislative system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“Legislative” and “Executive” powers are located in the same institution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This is </a:t>
            </a:r>
            <a:r>
              <a:rPr lang="en-US" altLang="en-US" b="1" i="1" dirty="0" smtClean="0"/>
              <a:t>not</a:t>
            </a:r>
            <a:r>
              <a:rPr lang="en-US" altLang="en-US" dirty="0" smtClean="0"/>
              <a:t> like the separation of powers system that we are used to in state and national government (more about this later)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2B3D778-8A2E-4899-A00D-42396023303A}" type="slidenum">
              <a:rPr lang="en-US" altLang="en-US"/>
              <a:pPr eaLnBrk="1" hangingPunct="1"/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702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Kingston’s Common Council is the constitutionally guaranteed local legislature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27F9-D7FE-4371-B2EA-5F98BB24BC8C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89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But in Cities, Councils are variously empowered depending upon the provisions of the city charter</a:t>
            </a:r>
            <a:br>
              <a:rPr lang="en-US" sz="4000" dirty="0"/>
            </a:br>
            <a:r>
              <a:rPr lang="en-US" sz="4000" dirty="0"/>
              <a:t>  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27F9-D7FE-4371-B2EA-5F98BB24BC8C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8649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Lets look at some alternative models for locating governmental authority in a city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27F9-D7FE-4371-B2EA-5F98BB24BC8C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7595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ctrTitle"/>
          </p:nvPr>
        </p:nvSpPr>
        <p:spPr>
          <a:xfrm>
            <a:off x="2133601" y="3124201"/>
            <a:ext cx="8382001" cy="1049867"/>
          </a:xfrm>
        </p:spPr>
        <p:txBody>
          <a:bodyPr/>
          <a:lstStyle/>
          <a:p>
            <a:r>
              <a:rPr lang="en-US" altLang="en-US" dirty="0" smtClean="0"/>
              <a:t>The “Weak Mayor”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15E7963-1BCE-484A-96CA-A58AD5C91A70}" type="slidenum">
              <a:rPr lang="en-US" altLang="en-US">
                <a:latin typeface="+mj-lt"/>
              </a:rPr>
              <a:pPr eaLnBrk="1" hangingPunct="1"/>
              <a:t>26</a:t>
            </a:fld>
            <a:endParaRPr lang="en-US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318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ounded Rectangle 103"/>
          <p:cNvSpPr/>
          <p:nvPr/>
        </p:nvSpPr>
        <p:spPr>
          <a:xfrm>
            <a:off x="9394613" y="5183188"/>
            <a:ext cx="762000" cy="762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" name="Rounded Rectangle 102"/>
          <p:cNvSpPr/>
          <p:nvPr/>
        </p:nvSpPr>
        <p:spPr>
          <a:xfrm>
            <a:off x="8556413" y="5183188"/>
            <a:ext cx="762000" cy="762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" name="Rounded Rectangle 101"/>
          <p:cNvSpPr/>
          <p:nvPr/>
        </p:nvSpPr>
        <p:spPr>
          <a:xfrm>
            <a:off x="7718213" y="5183188"/>
            <a:ext cx="762000" cy="762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1" name="Rounded Rectangle 100"/>
          <p:cNvSpPr/>
          <p:nvPr/>
        </p:nvSpPr>
        <p:spPr>
          <a:xfrm>
            <a:off x="6880013" y="5183188"/>
            <a:ext cx="762000" cy="762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Rounded Rectangle 99"/>
          <p:cNvSpPr/>
          <p:nvPr/>
        </p:nvSpPr>
        <p:spPr>
          <a:xfrm>
            <a:off x="6041813" y="5183188"/>
            <a:ext cx="762000" cy="762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9" name="Rounded Rectangle 98"/>
          <p:cNvSpPr/>
          <p:nvPr/>
        </p:nvSpPr>
        <p:spPr>
          <a:xfrm>
            <a:off x="5203613" y="5183188"/>
            <a:ext cx="762000" cy="762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8" name="Rounded Rectangle 97"/>
          <p:cNvSpPr/>
          <p:nvPr/>
        </p:nvSpPr>
        <p:spPr>
          <a:xfrm>
            <a:off x="4365413" y="5183188"/>
            <a:ext cx="762000" cy="762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6" name="Rounded Rectangle 95"/>
          <p:cNvSpPr/>
          <p:nvPr/>
        </p:nvSpPr>
        <p:spPr>
          <a:xfrm>
            <a:off x="3527213" y="5183188"/>
            <a:ext cx="762000" cy="762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4" name="Rounded Rectangle 93"/>
          <p:cNvSpPr/>
          <p:nvPr/>
        </p:nvSpPr>
        <p:spPr>
          <a:xfrm>
            <a:off x="2689013" y="5183188"/>
            <a:ext cx="762000" cy="762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4" name="Straight Connector 43"/>
          <p:cNvCxnSpPr>
            <a:stCxn id="6" idx="2"/>
          </p:cNvCxnSpPr>
          <p:nvPr/>
        </p:nvCxnSpPr>
        <p:spPr>
          <a:xfrm rot="5400000">
            <a:off x="4594013" y="3759994"/>
            <a:ext cx="45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7" idx="2"/>
          </p:cNvCxnSpPr>
          <p:nvPr/>
        </p:nvCxnSpPr>
        <p:spPr>
          <a:xfrm rot="5400000">
            <a:off x="6194213" y="3759994"/>
            <a:ext cx="45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2"/>
          </p:cNvCxnSpPr>
          <p:nvPr/>
        </p:nvCxnSpPr>
        <p:spPr>
          <a:xfrm rot="5400000">
            <a:off x="7794413" y="3759994"/>
            <a:ext cx="45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2"/>
          </p:cNvCxnSpPr>
          <p:nvPr/>
        </p:nvCxnSpPr>
        <p:spPr>
          <a:xfrm rot="5400000">
            <a:off x="9394613" y="3759994"/>
            <a:ext cx="45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2"/>
          </p:cNvCxnSpPr>
          <p:nvPr/>
        </p:nvCxnSpPr>
        <p:spPr>
          <a:xfrm rot="5400000">
            <a:off x="2993813" y="3759994"/>
            <a:ext cx="45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2536613" y="2211388"/>
            <a:ext cx="1371600" cy="12954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73" name="Title 1"/>
          <p:cNvSpPr>
            <a:spLocks noGrp="1"/>
          </p:cNvSpPr>
          <p:nvPr>
            <p:ph type="title"/>
          </p:nvPr>
        </p:nvSpPr>
        <p:spPr>
          <a:xfrm>
            <a:off x="2502747" y="204788"/>
            <a:ext cx="7704667" cy="1981200"/>
          </a:xfrm>
        </p:spPr>
        <p:txBody>
          <a:bodyPr/>
          <a:lstStyle/>
          <a:p>
            <a:r>
              <a:rPr lang="en-US" altLang="en-US" b="1" dirty="0" smtClean="0"/>
              <a:t>The Weak Mayor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DD3D3C7-5BAE-4986-B4BE-FCED1A2A657F}" type="slidenum">
              <a:rPr lang="en-US" altLang="en-US">
                <a:latin typeface="+mj-lt"/>
              </a:rPr>
              <a:pPr eaLnBrk="1" hangingPunct="1"/>
              <a:t>27</a:t>
            </a:fld>
            <a:endParaRPr lang="en-US" altLang="en-US" dirty="0"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36813" y="2211388"/>
            <a:ext cx="1371600" cy="12954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737013" y="2211388"/>
            <a:ext cx="1371600" cy="12954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337213" y="2211388"/>
            <a:ext cx="1371600" cy="12954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8937413" y="2211388"/>
            <a:ext cx="1371600" cy="12954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9479" name="Picture 9" descr="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013" y="2287588"/>
            <a:ext cx="106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0" name="Picture 12" descr="r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613" y="2287588"/>
            <a:ext cx="11176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1" name="Picture 14" descr="r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9813" y="2287588"/>
            <a:ext cx="11176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2" name="Picture 15" descr="r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413" y="2287588"/>
            <a:ext cx="11176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3" name="Picture 16" descr="r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213" y="2287588"/>
            <a:ext cx="11176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Straight Connector 21"/>
          <p:cNvCxnSpPr/>
          <p:nvPr/>
        </p:nvCxnSpPr>
        <p:spPr>
          <a:xfrm>
            <a:off x="3222413" y="3990976"/>
            <a:ext cx="6400800" cy="0"/>
          </a:xfrm>
          <a:prstGeom prst="line">
            <a:avLst/>
          </a:prstGeom>
          <a:ln w="508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612813" y="1754189"/>
            <a:ext cx="1219200" cy="34131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atin typeface="+mj-lt"/>
              </a:rPr>
              <a:t>Mayor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584613" y="6234500"/>
            <a:ext cx="1752600" cy="34131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atin typeface="+mj-lt"/>
              </a:rPr>
              <a:t>Department Heads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3070013" y="4661945"/>
            <a:ext cx="6705600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>
            <a:off x="2790492" y="4923758"/>
            <a:ext cx="532606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>
            <a:off x="3642307" y="4915694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5400000">
            <a:off x="4480507" y="4915694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>
            <a:off x="5318707" y="4915694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rot="5400000">
            <a:off x="6156907" y="4915694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rot="5400000">
            <a:off x="6995107" y="4915694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5400000">
            <a:off x="7833307" y="4915694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rot="5400000">
            <a:off x="8671507" y="4915694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rot="5400000">
            <a:off x="9520302" y="4906985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4289213" y="1754189"/>
            <a:ext cx="5943600" cy="34131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/>
              <a:t>Council</a:t>
            </a:r>
          </a:p>
        </p:txBody>
      </p:sp>
      <p:pic>
        <p:nvPicPr>
          <p:cNvPr id="19499" name="Picture 115" descr="yello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213" y="52593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00" name="Picture 116" descr="yello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413" y="52593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01" name="Picture 117" descr="yello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613" y="52593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02" name="Picture 118" descr="yello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813" y="52593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03" name="Picture 119" descr="yello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013" y="52593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04" name="Picture 120" descr="yello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213" y="52593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05" name="Picture 121" descr="yello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413" y="52593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06" name="Picture 122" descr="yello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2613" y="52593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07" name="Picture 123" descr="yello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0813" y="52593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ight Brace 2"/>
          <p:cNvSpPr/>
          <p:nvPr/>
        </p:nvSpPr>
        <p:spPr>
          <a:xfrm rot="5400000">
            <a:off x="6189185" y="1139563"/>
            <a:ext cx="458788" cy="6409267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6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Title 1"/>
          <p:cNvSpPr>
            <a:spLocks noGrp="1"/>
          </p:cNvSpPr>
          <p:nvPr>
            <p:ph type="title"/>
          </p:nvPr>
        </p:nvSpPr>
        <p:spPr>
          <a:xfrm>
            <a:off x="2637523" y="152401"/>
            <a:ext cx="7722502" cy="835025"/>
          </a:xfrm>
        </p:spPr>
        <p:txBody>
          <a:bodyPr/>
          <a:lstStyle/>
          <a:p>
            <a:r>
              <a:rPr lang="en-US" altLang="en-US" sz="2400" dirty="0"/>
              <a:t>One Board Member is Designated to Facilitate the Board’s Work – Usually in Cities He or She is Called the Mayor</a:t>
            </a:r>
          </a:p>
        </p:txBody>
      </p:sp>
      <p:sp>
        <p:nvSpPr>
          <p:cNvPr id="7171" name="Text Placeholder 3"/>
          <p:cNvSpPr>
            <a:spLocks noGrp="1"/>
          </p:cNvSpPr>
          <p:nvPr>
            <p:ph type="body" idx="1"/>
          </p:nvPr>
        </p:nvSpPr>
        <p:spPr>
          <a:xfrm>
            <a:off x="2637523" y="1752600"/>
            <a:ext cx="3383865" cy="457200"/>
          </a:xfrm>
        </p:spPr>
        <p:txBody>
          <a:bodyPr/>
          <a:lstStyle/>
          <a:p>
            <a:pPr>
              <a:defRPr/>
            </a:pPr>
            <a:r>
              <a:rPr dirty="0"/>
              <a:t>Council</a:t>
            </a:r>
          </a:p>
        </p:txBody>
      </p:sp>
      <p:sp>
        <p:nvSpPr>
          <p:cNvPr id="18436" name="Content Placeholder 4"/>
          <p:cNvSpPr>
            <a:spLocks noGrp="1"/>
          </p:cNvSpPr>
          <p:nvPr>
            <p:ph sz="half" idx="2"/>
          </p:nvPr>
        </p:nvSpPr>
        <p:spPr>
          <a:xfrm>
            <a:off x="2637522" y="2743201"/>
            <a:ext cx="3672248" cy="2665259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sz="2300" dirty="0"/>
              <a:t>Usually members work part-time</a:t>
            </a:r>
          </a:p>
          <a:p>
            <a:r>
              <a:rPr lang="en-US" altLang="en-US" sz="2300" dirty="0"/>
              <a:t>Retains almost  all governing authority as a group, for 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900" dirty="0"/>
              <a:t>Makes policy by local law and resolution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900" dirty="0"/>
              <a:t>Hires department heads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900" dirty="0"/>
              <a:t>Adopts budget and makes most budget changes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900" dirty="0"/>
              <a:t>Oversees administration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481266" y="1752601"/>
            <a:ext cx="3729534" cy="42227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/>
              <a:t>Mayor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481266" y="2743200"/>
            <a:ext cx="3672248" cy="2665259"/>
          </a:xfrm>
        </p:spPr>
        <p:txBody>
          <a:bodyPr rtlCol="0">
            <a:normAutofit fontScale="47500" lnSpcReduction="20000"/>
          </a:bodyPr>
          <a:lstStyle/>
          <a:p>
            <a:pPr marL="274320" indent="-274320">
              <a:defRPr/>
            </a:pPr>
            <a:r>
              <a:rPr lang="en-US" dirty="0" smtClean="0"/>
              <a:t>Is a board member</a:t>
            </a:r>
          </a:p>
          <a:p>
            <a:pPr marL="274320" indent="-274320">
              <a:defRPr/>
            </a:pPr>
            <a:r>
              <a:rPr lang="en-US" dirty="0"/>
              <a:t>Has one vote, as do all other Board members</a:t>
            </a:r>
          </a:p>
          <a:p>
            <a:pPr marL="274320" indent="-274320">
              <a:defRPr/>
            </a:pPr>
            <a:r>
              <a:rPr lang="en-US" dirty="0" smtClean="0"/>
              <a:t>Usually works part-time</a:t>
            </a:r>
          </a:p>
          <a:p>
            <a:pPr marL="274320" indent="-274320">
              <a:defRPr/>
            </a:pPr>
            <a:r>
              <a:rPr lang="en-US" dirty="0" smtClean="0"/>
              <a:t>Presides over meetings</a:t>
            </a:r>
          </a:p>
          <a:p>
            <a:pPr marL="274320" indent="-274320">
              <a:defRPr/>
            </a:pPr>
            <a:r>
              <a:rPr lang="en-US" dirty="0" smtClean="0"/>
              <a:t>Represents the jurisdiction </a:t>
            </a:r>
          </a:p>
          <a:p>
            <a:pPr marL="548640" lvl="1" indent="-274320">
              <a:defRPr/>
            </a:pPr>
            <a:r>
              <a:rPr lang="en-US" dirty="0" smtClean="0"/>
              <a:t>At ceremonial occasions</a:t>
            </a:r>
          </a:p>
          <a:p>
            <a:pPr marL="548640" lvl="1" indent="-274320">
              <a:defRPr/>
            </a:pPr>
            <a:r>
              <a:rPr lang="en-US" dirty="0" smtClean="0"/>
              <a:t>In meetings with outside officials and groups   </a:t>
            </a:r>
          </a:p>
          <a:p>
            <a:pPr marL="274320" indent="-274320">
              <a:defRPr/>
            </a:pPr>
            <a:r>
              <a:rPr lang="en-US" dirty="0" smtClean="0"/>
              <a:t>Performs specified  duties to facilitate the Board’s work (e.g. initially prepares a budget)</a:t>
            </a:r>
          </a:p>
          <a:p>
            <a:pPr marL="274320" indent="-274320">
              <a:defRPr/>
            </a:pP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54E3ED-478E-40C9-A680-419FAD5BF871}" type="slidenum">
              <a:rPr lang="en-US" altLang="en-US">
                <a:latin typeface="+mj-lt"/>
              </a:rPr>
              <a:pPr eaLnBrk="1" hangingPunct="1"/>
              <a:t>28</a:t>
            </a:fld>
            <a:endParaRPr lang="en-US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7860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667000" y="143690"/>
            <a:ext cx="7467600" cy="838200"/>
          </a:xfrm>
        </p:spPr>
        <p:txBody>
          <a:bodyPr/>
          <a:lstStyle/>
          <a:p>
            <a:r>
              <a:rPr lang="en-US" altLang="en-US" sz="2400" b="1" dirty="0"/>
              <a:t>There are Several Ways to Pick the Presiding Officer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667000" y="981890"/>
            <a:ext cx="7391400" cy="4800600"/>
          </a:xfrm>
        </p:spPr>
        <p:txBody>
          <a:bodyPr/>
          <a:lstStyle/>
          <a:p>
            <a:r>
              <a:rPr lang="en-US" altLang="en-US" dirty="0" smtClean="0"/>
              <a:t>Election at-large from the entire city (may be the Mayor or an at-large member)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Election in a district or at-large, with designation by a vote of the entire board (Poughkeepsie now)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Rotation of responsibility (and title) among members of the board, elected at-large or in districts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C804F5-F3B5-431C-8129-706034A56841}" type="slidenum">
              <a:rPr lang="en-US" altLang="en-US">
                <a:latin typeface="+mj-lt"/>
              </a:rPr>
              <a:pPr eaLnBrk="1" hangingPunct="1"/>
              <a:t>29</a:t>
            </a:fld>
            <a:endParaRPr lang="en-US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494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City is  </a:t>
            </a:r>
          </a:p>
          <a:p>
            <a:pPr lvl="1"/>
            <a:r>
              <a:rPr lang="en-US" dirty="0" smtClean="0"/>
              <a:t>A municipal corporation</a:t>
            </a:r>
          </a:p>
          <a:p>
            <a:pPr lvl="1"/>
            <a:r>
              <a:rPr lang="en-US" dirty="0" smtClean="0"/>
              <a:t>created by state law (the charter)</a:t>
            </a:r>
          </a:p>
          <a:p>
            <a:pPr lvl="1"/>
            <a:r>
              <a:rPr lang="en-US" dirty="0" smtClean="0"/>
              <a:t>in a densely settled place</a:t>
            </a:r>
          </a:p>
          <a:p>
            <a:pPr lvl="1"/>
            <a:r>
              <a:rPr lang="en-US" dirty="0" smtClean="0"/>
              <a:t>at local request</a:t>
            </a:r>
          </a:p>
          <a:p>
            <a:pPr lvl="1"/>
            <a:r>
              <a:rPr lang="en-US" dirty="0" smtClean="0"/>
              <a:t>to provide necessary or desired public services</a:t>
            </a:r>
          </a:p>
          <a:p>
            <a:pPr lvl="1"/>
            <a:r>
              <a:rPr lang="en-US" dirty="0" smtClean="0"/>
              <a:t>that otherwise may not be offered </a:t>
            </a:r>
          </a:p>
          <a:p>
            <a:pPr lvl="1"/>
            <a:r>
              <a:rPr lang="en-US" dirty="0" smtClean="0"/>
              <a:t>by existing local governments</a:t>
            </a:r>
          </a:p>
          <a:p>
            <a:pPr lvl="1"/>
            <a:r>
              <a:rPr lang="en-US" dirty="0" smtClean="0"/>
              <a:t>under general law </a:t>
            </a:r>
          </a:p>
          <a:p>
            <a:pPr lvl="0"/>
            <a:r>
              <a:rPr lang="en-US" sz="3000" dirty="0">
                <a:solidFill>
                  <a:prstClr val="black"/>
                </a:solidFill>
              </a:rPr>
              <a:t>Note: This is a matter of legal status, not size of place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9125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>
          <a:xfrm>
            <a:off x="2362201" y="-165894"/>
            <a:ext cx="7704667" cy="1981200"/>
          </a:xfrm>
        </p:spPr>
        <p:txBody>
          <a:bodyPr/>
          <a:lstStyle/>
          <a:p>
            <a:r>
              <a:rPr lang="en-US" altLang="en-US" b="1" dirty="0" smtClean="0"/>
              <a:t>The Council Manager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5F747F-56A9-4039-BECA-F86FFC956AD0}" type="slidenum">
              <a:rPr lang="en-US" altLang="en-US">
                <a:latin typeface="+mj-lt"/>
              </a:rPr>
              <a:pPr eaLnBrk="1" hangingPunct="1"/>
              <a:t>30</a:t>
            </a:fld>
            <a:endParaRPr lang="en-US" altLang="en-US" dirty="0"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370423" y="4953000"/>
            <a:ext cx="762000" cy="762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8532223" y="4953000"/>
            <a:ext cx="762000" cy="762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694023" y="4953000"/>
            <a:ext cx="762000" cy="762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855823" y="4953000"/>
            <a:ext cx="762000" cy="762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017623" y="4953000"/>
            <a:ext cx="762000" cy="762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179423" y="4953000"/>
            <a:ext cx="762000" cy="762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341223" y="4953000"/>
            <a:ext cx="762000" cy="762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503023" y="4953000"/>
            <a:ext cx="762000" cy="762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664823" y="4953000"/>
            <a:ext cx="762000" cy="762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" name="Straight Connector 15"/>
          <p:cNvCxnSpPr>
            <a:stCxn id="22" idx="2"/>
          </p:cNvCxnSpPr>
          <p:nvPr/>
        </p:nvCxnSpPr>
        <p:spPr>
          <a:xfrm rot="5400000">
            <a:off x="4684123" y="3112294"/>
            <a:ext cx="228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3" idx="2"/>
          </p:cNvCxnSpPr>
          <p:nvPr/>
        </p:nvCxnSpPr>
        <p:spPr>
          <a:xfrm rot="5400000">
            <a:off x="5560423" y="3834606"/>
            <a:ext cx="1676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4" idx="2"/>
          </p:cNvCxnSpPr>
          <p:nvPr/>
        </p:nvCxnSpPr>
        <p:spPr>
          <a:xfrm rot="5400000">
            <a:off x="7884523" y="3112294"/>
            <a:ext cx="228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9484723" y="3112294"/>
            <a:ext cx="228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21" idx="2"/>
          </p:cNvCxnSpPr>
          <p:nvPr/>
        </p:nvCxnSpPr>
        <p:spPr>
          <a:xfrm rot="5400000">
            <a:off x="3083923" y="3112294"/>
            <a:ext cx="228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2512423" y="1676400"/>
            <a:ext cx="1371600" cy="12954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4112623" y="1676400"/>
            <a:ext cx="1371600" cy="12954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5712823" y="1676400"/>
            <a:ext cx="1371600" cy="12954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7313023" y="1676400"/>
            <a:ext cx="1371600" cy="12954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8885767" y="1683543"/>
            <a:ext cx="1371600" cy="12954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2551" name="Picture 26" descr="r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423" y="1752600"/>
            <a:ext cx="11176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2" name="Picture 27" descr="r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5623" y="1752600"/>
            <a:ext cx="11176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3" name="Picture 28" descr="r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223" y="1752600"/>
            <a:ext cx="11176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4" name="Picture 29" descr="r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023" y="1752600"/>
            <a:ext cx="11176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1" name="Straight Connector 30"/>
          <p:cNvCxnSpPr/>
          <p:nvPr/>
        </p:nvCxnSpPr>
        <p:spPr>
          <a:xfrm>
            <a:off x="3198223" y="3230563"/>
            <a:ext cx="6400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527766" y="5852904"/>
            <a:ext cx="1752600" cy="341313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atin typeface="+mj-lt"/>
              </a:rPr>
              <a:t>Department Heads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045823" y="4675188"/>
            <a:ext cx="6705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2893820" y="4800203"/>
            <a:ext cx="30400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3731623" y="4800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4569823" y="4800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5408023" y="4800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6246223" y="4800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7084423" y="4800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7922623" y="4800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8760823" y="4800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9599023" y="4800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512423" y="1219201"/>
            <a:ext cx="7696200" cy="341313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/>
              <a:t>Council</a:t>
            </a:r>
          </a:p>
        </p:txBody>
      </p:sp>
      <p:pic>
        <p:nvPicPr>
          <p:cNvPr id="22568" name="Picture 45" descr="yell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023" y="5029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9" name="Picture 46" descr="yell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223" y="5029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0" name="Picture 47" descr="yell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423" y="5029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1" name="Picture 48" descr="yell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623" y="5029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2" name="Picture 49" descr="yell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823" y="5029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3" name="Picture 50" descr="yell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023" y="5029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4" name="Picture 51" descr="yell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223" y="5029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5" name="Picture 52" descr="yell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8423" y="5029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6" name="Picture 53" descr="yell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6623" y="5029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7" name="Picture 54" descr="r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823" y="1752600"/>
            <a:ext cx="11176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Rounded Rectangle 73"/>
          <p:cNvSpPr/>
          <p:nvPr/>
        </p:nvSpPr>
        <p:spPr>
          <a:xfrm>
            <a:off x="5865223" y="3276600"/>
            <a:ext cx="1066800" cy="9144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2579" name="Picture 75" descr="gree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7623" y="33528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TextBox 77"/>
          <p:cNvSpPr txBox="1"/>
          <p:nvPr/>
        </p:nvSpPr>
        <p:spPr>
          <a:xfrm>
            <a:off x="5789023" y="4267200"/>
            <a:ext cx="1219200" cy="27305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>
                <a:latin typeface="+mj-lt"/>
              </a:rPr>
              <a:t>City Manager</a:t>
            </a:r>
          </a:p>
        </p:txBody>
      </p:sp>
    </p:spTree>
    <p:extLst>
      <p:ext uri="{BB962C8B-B14F-4D97-AF65-F5344CB8AC3E}">
        <p14:creationId xmlns:p14="http://schemas.microsoft.com/office/powerpoint/2010/main" val="332846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>
          <a:xfrm>
            <a:off x="1981200" y="439229"/>
            <a:ext cx="8229600" cy="657735"/>
          </a:xfrm>
        </p:spPr>
        <p:txBody>
          <a:bodyPr>
            <a:normAutofit fontScale="90000"/>
          </a:bodyPr>
          <a:lstStyle/>
          <a:p>
            <a:r>
              <a:rPr lang="en-US" altLang="en-US" sz="2800" b="1" dirty="0"/>
              <a:t>The Council Manager System</a:t>
            </a:r>
            <a:br>
              <a:rPr lang="en-US" altLang="en-US" sz="2800" b="1" dirty="0"/>
            </a:br>
            <a:endParaRPr lang="en-US" altLang="en-US" sz="2800" b="1" dirty="0"/>
          </a:p>
        </p:txBody>
      </p:sp>
      <p:sp>
        <p:nvSpPr>
          <p:cNvPr id="21507" name="Content Placeholder 4"/>
          <p:cNvSpPr>
            <a:spLocks noGrp="1"/>
          </p:cNvSpPr>
          <p:nvPr>
            <p:ph sz="half" idx="1"/>
          </p:nvPr>
        </p:nvSpPr>
        <p:spPr>
          <a:xfrm>
            <a:off x="2438400" y="1572136"/>
            <a:ext cx="4038600" cy="4068763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The Council Retains all Legislative Powers and ultimate governing authority, including: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dirty="0" smtClean="0"/>
              <a:t>Passing local laws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dirty="0" smtClean="0"/>
              <a:t>Adopting a budget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dirty="0" smtClean="0"/>
              <a:t>Authorizing borrowing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dirty="0" smtClean="0"/>
              <a:t>Overseeing performance of government</a:t>
            </a:r>
          </a:p>
        </p:txBody>
      </p:sp>
      <p:sp>
        <p:nvSpPr>
          <p:cNvPr id="21508" name="Content Placeholder 5"/>
          <p:cNvSpPr>
            <a:spLocks noGrp="1"/>
          </p:cNvSpPr>
          <p:nvPr>
            <p:ph sz="half" idx="2"/>
          </p:nvPr>
        </p:nvSpPr>
        <p:spPr>
          <a:xfrm>
            <a:off x="6122624" y="1979561"/>
            <a:ext cx="4038600" cy="3202498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The Council Hires a qualified professional to  act as the City’s Chief Executive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The executive, with powers specified in the charter, operates the government, overseen by the Council, operates the government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The executive is not a Council member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EDAAEA-30E9-4570-B8D6-AE6E22F031F2}" type="slidenum">
              <a:rPr lang="en-US" altLang="en-US">
                <a:latin typeface="+mj-lt"/>
              </a:rPr>
              <a:pPr eaLnBrk="1" hangingPunct="1"/>
              <a:t>31</a:t>
            </a:fld>
            <a:endParaRPr lang="en-US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388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6134" y="1"/>
            <a:ext cx="7704667" cy="1371599"/>
          </a:xfrm>
        </p:spPr>
        <p:txBody>
          <a:bodyPr/>
          <a:lstStyle/>
          <a:p>
            <a:r>
              <a:rPr lang="en-US" dirty="0" smtClean="0"/>
              <a:t>A Progressive –Era Legacy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6134" y="2073478"/>
            <a:ext cx="7704667" cy="3332816"/>
          </a:xfrm>
        </p:spPr>
        <p:txBody>
          <a:bodyPr/>
          <a:lstStyle/>
          <a:p>
            <a:r>
              <a:rPr lang="en-US" dirty="0" smtClean="0"/>
              <a:t>Council elected at-large</a:t>
            </a:r>
          </a:p>
          <a:p>
            <a:r>
              <a:rPr lang="en-US" dirty="0" smtClean="0"/>
              <a:t>Longer terms of office</a:t>
            </a:r>
          </a:p>
          <a:p>
            <a:r>
              <a:rPr lang="en-US" dirty="0" smtClean="0"/>
              <a:t>Appointed professional manager</a:t>
            </a:r>
          </a:p>
          <a:p>
            <a:r>
              <a:rPr lang="en-US" dirty="0" smtClean="0"/>
              <a:t>Non-partisan elections (hostility to party politics)</a:t>
            </a:r>
          </a:p>
          <a:p>
            <a:r>
              <a:rPr lang="en-US" dirty="0" smtClean="0"/>
              <a:t>Election in off years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Note: less fully realized in New York State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27F9-D7FE-4371-B2EA-5F98BB24BC8C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51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6134" y="16626"/>
            <a:ext cx="7704667" cy="1219199"/>
          </a:xfrm>
        </p:spPr>
        <p:txBody>
          <a:bodyPr/>
          <a:lstStyle/>
          <a:p>
            <a:r>
              <a:rPr lang="en-US" dirty="0" smtClean="0"/>
              <a:t>Core Value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6134" y="1676400"/>
            <a:ext cx="7704667" cy="3332816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>
                <a:ln w="3175" cmpd="sng">
                  <a:noFill/>
                </a:ln>
                <a:solidFill>
                  <a:prstClr val="black"/>
                </a:solidFill>
                <a:ea typeface="+mj-ea"/>
                <a:cs typeface="+mj-cs"/>
              </a:rPr>
              <a:t>City government provides basic services essential to daily life, therefore:</a:t>
            </a:r>
          </a:p>
          <a:p>
            <a:pPr lvl="1"/>
            <a:r>
              <a:rPr lang="en-US" sz="3600" dirty="0">
                <a:ln w="3175" cmpd="sng">
                  <a:noFill/>
                </a:ln>
                <a:solidFill>
                  <a:prstClr val="black"/>
                </a:solidFill>
                <a:ea typeface="+mj-ea"/>
                <a:cs typeface="+mj-cs"/>
              </a:rPr>
              <a:t>City Government should not be “political”</a:t>
            </a:r>
          </a:p>
          <a:p>
            <a:pPr lvl="1"/>
            <a:r>
              <a:rPr lang="en-US" sz="3600" dirty="0">
                <a:ln w="3175" cmpd="sng">
                  <a:noFill/>
                </a:ln>
                <a:solidFill>
                  <a:prstClr val="black"/>
                </a:solidFill>
                <a:ea typeface="+mj-ea"/>
                <a:cs typeface="+mj-cs"/>
              </a:rPr>
              <a:t>City government should be “run like a business”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27F9-D7FE-4371-B2EA-5F98BB24BC8C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046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4638"/>
            <a:ext cx="7620000" cy="79216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b="1" dirty="0"/>
              <a:t>The Council-Manager Plan is a Partial Separation of Powers System developed on the Corporate model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595154" y="1295400"/>
            <a:ext cx="7082246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Council is “Board of Directors”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Makes Policy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Oversees Performance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Responsible to “Stockholders” (Voters)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Manager is “CEO” who: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Appoints department heads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Prepares budget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Directs day-to-day operations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Recommends policy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Is accountable to the board for government’s performance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708E176-6F85-4D41-944E-07B3DDC73809}" type="slidenum">
              <a:rPr lang="en-US" altLang="en-US">
                <a:latin typeface="+mj-lt"/>
              </a:rPr>
              <a:pPr eaLnBrk="1" hangingPunct="1"/>
              <a:t>34</a:t>
            </a:fld>
            <a:endParaRPr lang="en-US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961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Title 4"/>
          <p:cNvSpPr>
            <a:spLocks noGrp="1"/>
          </p:cNvSpPr>
          <p:nvPr>
            <p:ph type="title"/>
          </p:nvPr>
        </p:nvSpPr>
        <p:spPr>
          <a:xfrm>
            <a:off x="2694807" y="228601"/>
            <a:ext cx="7820793" cy="835025"/>
          </a:xfrm>
        </p:spPr>
        <p:txBody>
          <a:bodyPr>
            <a:noAutofit/>
          </a:bodyPr>
          <a:lstStyle/>
          <a:p>
            <a:r>
              <a:rPr lang="en-US" altLang="en-US" sz="2800" b="1" dirty="0"/>
              <a:t>Strengths and Weaknesses of </a:t>
            </a:r>
            <a:br>
              <a:rPr lang="en-US" altLang="en-US" sz="2800" b="1" dirty="0"/>
            </a:br>
            <a:r>
              <a:rPr lang="en-US" altLang="en-US" sz="2800" b="1" dirty="0"/>
              <a:t>Council-Manager System</a:t>
            </a:r>
          </a:p>
        </p:txBody>
      </p:sp>
      <p:sp>
        <p:nvSpPr>
          <p:cNvPr id="18435" name="Text Placeholder 5"/>
          <p:cNvSpPr>
            <a:spLocks noGrp="1"/>
          </p:cNvSpPr>
          <p:nvPr>
            <p:ph type="body" idx="1"/>
          </p:nvPr>
        </p:nvSpPr>
        <p:spPr>
          <a:xfrm>
            <a:off x="2910766" y="1744133"/>
            <a:ext cx="3456291" cy="576262"/>
          </a:xfrm>
        </p:spPr>
        <p:txBody>
          <a:bodyPr/>
          <a:lstStyle/>
          <a:p>
            <a:pPr>
              <a:defRPr/>
            </a:pPr>
            <a:r>
              <a:rPr/>
              <a:t>Strengths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694807" y="2420936"/>
            <a:ext cx="3672248" cy="3217864"/>
          </a:xfrm>
        </p:spPr>
        <p:txBody>
          <a:bodyPr rtlCol="0">
            <a:normAutofit fontScale="85000" lnSpcReduction="20000"/>
          </a:bodyPr>
          <a:lstStyle/>
          <a:p>
            <a:pPr marL="274320" indent="-274320">
              <a:defRPr/>
            </a:pPr>
            <a:r>
              <a:rPr lang="en-US" sz="2000" dirty="0"/>
              <a:t>Trained, experienced professional management of the city government – “Neutral Competence”</a:t>
            </a:r>
          </a:p>
          <a:p>
            <a:pPr marL="274320" indent="-274320">
              <a:defRPr/>
            </a:pPr>
            <a:r>
              <a:rPr lang="en-US" sz="2000" dirty="0"/>
              <a:t>Chief executive not the voice of single local party or interest </a:t>
            </a:r>
          </a:p>
          <a:p>
            <a:pPr marL="274320" indent="-274320">
              <a:defRPr/>
            </a:pPr>
            <a:r>
              <a:rPr lang="en-US" sz="2000" dirty="0"/>
              <a:t>Charged with pursuing the well being of the entire community</a:t>
            </a:r>
          </a:p>
          <a:p>
            <a:pPr marL="274320" indent="-274320">
              <a:defRPr/>
            </a:pPr>
            <a:r>
              <a:rPr lang="en-US" sz="2000" dirty="0"/>
              <a:t>Well situated to draw upon “best practices” from across the state and nation </a:t>
            </a:r>
          </a:p>
          <a:p>
            <a:pPr marL="274320" indent="-274320">
              <a:defRPr/>
            </a:pPr>
            <a:r>
              <a:rPr lang="en-US" sz="2000" dirty="0"/>
              <a:t>Avoids concentrating political power in one person</a:t>
            </a:r>
          </a:p>
          <a:p>
            <a:pPr marL="274320" indent="-274320">
              <a:defRPr/>
            </a:pPr>
            <a:endParaRPr lang="en-US" dirty="0" smtClean="0"/>
          </a:p>
        </p:txBody>
      </p:sp>
      <p:sp>
        <p:nvSpPr>
          <p:cNvPr id="18437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742994" y="1752600"/>
            <a:ext cx="3467806" cy="576262"/>
          </a:xfrm>
        </p:spPr>
        <p:txBody>
          <a:bodyPr/>
          <a:lstStyle/>
          <a:p>
            <a:pPr>
              <a:defRPr/>
            </a:pPr>
            <a:r>
              <a:rPr lang="en-US" smtClean="0"/>
              <a:t>Weaknesses</a:t>
            </a:r>
          </a:p>
        </p:txBody>
      </p:sp>
      <p:sp>
        <p:nvSpPr>
          <p:cNvPr id="18438" name="Content Placeholder 8"/>
          <p:cNvSpPr>
            <a:spLocks noGrp="1"/>
          </p:cNvSpPr>
          <p:nvPr>
            <p:ph sz="quarter" idx="4"/>
          </p:nvPr>
        </p:nvSpPr>
        <p:spPr>
          <a:xfrm>
            <a:off x="6538550" y="2420937"/>
            <a:ext cx="3672248" cy="2665259"/>
          </a:xfrm>
        </p:spPr>
        <p:txBody>
          <a:bodyPr>
            <a:normAutofit fontScale="85000" lnSpcReduction="20000"/>
          </a:bodyPr>
          <a:lstStyle/>
          <a:p>
            <a:pPr marL="274320" indent="-274320">
              <a:buFont typeface="Wingdings 2"/>
              <a:buChar char=""/>
              <a:defRPr/>
            </a:pPr>
            <a:r>
              <a:rPr lang="en-US" sz="2000" dirty="0"/>
              <a:t>Not deeply rooted in community, and committed to it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US" sz="2000" dirty="0"/>
              <a:t>Career is not locally focused. Likely to “move on” as career develops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US" sz="2000" dirty="0"/>
              <a:t>No “democratic legitimacy”  for policies arising from election   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US" sz="2000" dirty="0"/>
              <a:t>Not as visibly identifiable to all in the jurisdiction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US" sz="2000" dirty="0"/>
              <a:t>Continuation  subject to vagaries of Council politics </a:t>
            </a:r>
          </a:p>
          <a:p>
            <a:pPr marL="274320" indent="-274320">
              <a:buFont typeface="Wingdings 2"/>
              <a:buChar char=""/>
              <a:defRPr/>
            </a:pPr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3564BF-97F0-4528-8A22-4B196EB549AA}" type="slidenum">
              <a:rPr lang="en-US" altLang="en-US">
                <a:latin typeface="+mj-lt"/>
              </a:rPr>
              <a:pPr eaLnBrk="1" hangingPunct="1"/>
              <a:t>35</a:t>
            </a:fld>
            <a:endParaRPr lang="en-US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9129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8" name="Straight Connector 147"/>
          <p:cNvCxnSpPr/>
          <p:nvPr/>
        </p:nvCxnSpPr>
        <p:spPr>
          <a:xfrm rot="5400000">
            <a:off x="9338328" y="4032925"/>
            <a:ext cx="762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rot="5400000">
            <a:off x="8462028" y="4069438"/>
            <a:ext cx="838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73" idx="2"/>
          </p:cNvCxnSpPr>
          <p:nvPr/>
        </p:nvCxnSpPr>
        <p:spPr>
          <a:xfrm rot="5400000">
            <a:off x="7700028" y="4074994"/>
            <a:ext cx="685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74" idx="2"/>
          </p:cNvCxnSpPr>
          <p:nvPr/>
        </p:nvCxnSpPr>
        <p:spPr>
          <a:xfrm rot="5400000">
            <a:off x="6861828" y="4074994"/>
            <a:ext cx="685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75" idx="2"/>
          </p:cNvCxnSpPr>
          <p:nvPr/>
        </p:nvCxnSpPr>
        <p:spPr>
          <a:xfrm rot="5400000">
            <a:off x="5985528" y="4112300"/>
            <a:ext cx="762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76" idx="2"/>
          </p:cNvCxnSpPr>
          <p:nvPr/>
        </p:nvCxnSpPr>
        <p:spPr>
          <a:xfrm rot="5400000">
            <a:off x="5109228" y="4151194"/>
            <a:ext cx="838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77" idx="2"/>
          </p:cNvCxnSpPr>
          <p:nvPr/>
        </p:nvCxnSpPr>
        <p:spPr>
          <a:xfrm rot="5400000">
            <a:off x="4347228" y="4074994"/>
            <a:ext cx="685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78" idx="2"/>
          </p:cNvCxnSpPr>
          <p:nvPr/>
        </p:nvCxnSpPr>
        <p:spPr>
          <a:xfrm rot="5400000">
            <a:off x="3470928" y="4112300"/>
            <a:ext cx="762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79" idx="2"/>
          </p:cNvCxnSpPr>
          <p:nvPr/>
        </p:nvCxnSpPr>
        <p:spPr>
          <a:xfrm rot="5400000">
            <a:off x="2670828" y="4074994"/>
            <a:ext cx="685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2378529" y="1451610"/>
            <a:ext cx="8267700" cy="13962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60" name="Title 1"/>
          <p:cNvSpPr>
            <a:spLocks noGrp="1"/>
          </p:cNvSpPr>
          <p:nvPr>
            <p:ph type="title"/>
          </p:nvPr>
        </p:nvSpPr>
        <p:spPr>
          <a:xfrm>
            <a:off x="2712721" y="43815"/>
            <a:ext cx="7704667" cy="1143001"/>
          </a:xfrm>
        </p:spPr>
        <p:txBody>
          <a:bodyPr/>
          <a:lstStyle/>
          <a:p>
            <a:r>
              <a:rPr lang="en-US" altLang="en-US" b="1" dirty="0" smtClean="0"/>
              <a:t>The Commission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6ACAC0A-C91A-46AF-A112-770BEED37222}" type="slidenum">
              <a:rPr lang="en-US" altLang="en-US">
                <a:latin typeface="+mj-lt"/>
              </a:rPr>
              <a:pPr eaLnBrk="1" hangingPunct="1"/>
              <a:t>36</a:t>
            </a:fld>
            <a:endParaRPr lang="en-US" altLang="en-US" dirty="0">
              <a:latin typeface="+mj-lt"/>
            </a:endParaRPr>
          </a:p>
        </p:txBody>
      </p:sp>
      <p:pic>
        <p:nvPicPr>
          <p:cNvPr id="27662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428" y="1598698"/>
            <a:ext cx="416090" cy="41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3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628" y="1522498"/>
            <a:ext cx="416090" cy="41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4" name="Picture 6" descr="yello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7312" y="15329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5" name="Picture 7" descr="yello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712" y="15329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6" name="Picture 8" descr="yello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712" y="16091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7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628" y="1827298"/>
            <a:ext cx="416090" cy="41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8" name="Picture 10" descr="gree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112" y="17615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9" name="Picture 11" descr="gree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512" y="15329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0" name="Picture 12" descr="yello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112" y="16853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1" name="Picture 13" descr="yello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712" y="18377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2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228" y="2208298"/>
            <a:ext cx="416090" cy="41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3" name="Picture 15" descr="gree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112" y="15329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4" name="Picture 16" descr="gree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1712" y="16091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5" name="Picture 17" descr="red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912" y="16091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6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228" y="2055898"/>
            <a:ext cx="416090" cy="41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7" name="Picture 19" descr="red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912" y="15329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8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5628" y="1674898"/>
            <a:ext cx="416090" cy="41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9" name="Picture 21" descr="red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712" y="19901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80" name="Picture 22" descr="purpl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912" y="15329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81" name="Picture 23" descr="gree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512" y="18377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82" name="Picture 24" descr="yello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312" y="20663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83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628" y="2055898"/>
            <a:ext cx="416090" cy="41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84" name="Picture 26" descr="purpl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312" y="16091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85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428" y="1751098"/>
            <a:ext cx="416090" cy="41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86" name="Picture 28" descr="red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712" y="19139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87" name="Picture 29" descr="gree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912" y="22187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88" name="Picture 30" descr="yello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312" y="20663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89" name="Picture 31" descr="purpl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712" y="22949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0" name="Picture 32" descr="purpl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8112" y="16091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1" name="Picture 33" descr="yello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912" y="18377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2" name="Picture 34" descr="purpl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112" y="15329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3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828" y="1674898"/>
            <a:ext cx="416090" cy="41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4" name="Picture 36" descr="gree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512" y="18377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5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428" y="2132098"/>
            <a:ext cx="416090" cy="41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6" name="Picture 38" descr="yello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312" y="19901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7" name="Picture 39" descr="purpl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712" y="20663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8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9828" y="1598698"/>
            <a:ext cx="416090" cy="41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9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8428" y="1903498"/>
            <a:ext cx="416090" cy="41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00" name="Picture 42" descr="red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112" y="19901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01" name="Picture 43" descr="purpl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712" y="16091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02" name="Picture 44" descr="purpl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8912" y="22187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03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428" y="1827298"/>
            <a:ext cx="416090" cy="41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04" name="Picture 46" descr="yello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6912" y="18377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05" name="Picture 47" descr="red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7312" y="19139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06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428" y="2208298"/>
            <a:ext cx="416090" cy="41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07" name="Picture 49" descr="red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512" y="22187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08" name="Picture 50" descr="gree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912" y="22949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09" name="Picture 51" descr="gree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512" y="22949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10" name="Picture 52" descr="red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512" y="20663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11" name="Picture 53" descr="red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4512" y="20663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12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628" y="2284498"/>
            <a:ext cx="416090" cy="41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13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628" y="2132098"/>
            <a:ext cx="416090" cy="41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14" name="Picture 56" descr="gree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312" y="22187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15" name="Picture 57" descr="purpl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9712" y="22187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16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1228" y="2055898"/>
            <a:ext cx="416090" cy="41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17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3628" y="2284498"/>
            <a:ext cx="416090" cy="41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18" name="Picture 60" descr="yello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3112" y="22949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19" name="Picture 61" descr="red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112" y="18377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20" name="Picture 62" descr="purpl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712" y="21425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21" name="Picture 63" descr="red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512" y="22949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22" name="Picture 64" descr="red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712" y="22187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23" name="Picture 65" descr="gree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12" y="22949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24" name="Picture 66" descr="red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912" y="21425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25" name="Picture 67" descr="yello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312" y="2294982"/>
            <a:ext cx="434181" cy="43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extBox 68"/>
          <p:cNvSpPr txBox="1"/>
          <p:nvPr/>
        </p:nvSpPr>
        <p:spPr>
          <a:xfrm>
            <a:off x="5105400" y="982821"/>
            <a:ext cx="2667000" cy="4079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Voters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9338328" y="2941519"/>
            <a:ext cx="762000" cy="7620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8500128" y="2941519"/>
            <a:ext cx="762000" cy="7620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7661928" y="2941519"/>
            <a:ext cx="762000" cy="7620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4" name="Rounded Rectangle 73"/>
          <p:cNvSpPr/>
          <p:nvPr/>
        </p:nvSpPr>
        <p:spPr>
          <a:xfrm>
            <a:off x="6823728" y="2941519"/>
            <a:ext cx="762000" cy="7620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" name="Rounded Rectangle 74"/>
          <p:cNvSpPr/>
          <p:nvPr/>
        </p:nvSpPr>
        <p:spPr>
          <a:xfrm>
            <a:off x="5985528" y="2941519"/>
            <a:ext cx="762000" cy="7620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>
            <a:off x="5147328" y="2941519"/>
            <a:ext cx="762000" cy="7620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4</a:t>
            </a:r>
            <a:endParaRPr lang="en-US" dirty="0"/>
          </a:p>
        </p:txBody>
      </p:sp>
      <p:sp>
        <p:nvSpPr>
          <p:cNvPr id="77" name="Rounded Rectangle 76"/>
          <p:cNvSpPr/>
          <p:nvPr/>
        </p:nvSpPr>
        <p:spPr>
          <a:xfrm>
            <a:off x="4309128" y="2941519"/>
            <a:ext cx="762000" cy="7620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8" name="Rounded Rectangle 77"/>
          <p:cNvSpPr/>
          <p:nvPr/>
        </p:nvSpPr>
        <p:spPr>
          <a:xfrm>
            <a:off x="3470928" y="2941519"/>
            <a:ext cx="762000" cy="7620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9" name="Rounded Rectangle 78"/>
          <p:cNvSpPr/>
          <p:nvPr/>
        </p:nvSpPr>
        <p:spPr>
          <a:xfrm>
            <a:off x="2632728" y="2941519"/>
            <a:ext cx="762000" cy="7620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7736" name="Picture 79" descr="gree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28" y="3017719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37" name="Picture 80" descr="red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128" y="3017719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38" name="Content Placeholder 6" descr="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728" y="3017719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39" name="Picture 82" descr="yell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528" y="3017719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40" name="Picture 83" descr="purpl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328" y="3017719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41" name="Picture 84" descr="red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928" y="3017719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42" name="Picture 85" descr="yell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4528" y="3017719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43" name="Picture 86" descr="gree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128" y="3017719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44" name="Picture 87" descr="purpl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328" y="3017719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" name="Curved Right Arrow 108"/>
          <p:cNvSpPr/>
          <p:nvPr/>
        </p:nvSpPr>
        <p:spPr>
          <a:xfrm>
            <a:off x="2099329" y="3246319"/>
            <a:ext cx="533399" cy="1752600"/>
          </a:xfrm>
          <a:prstGeom prst="curved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>
            <a:off x="10100328" y="3246319"/>
            <a:ext cx="454190" cy="1752600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ounded Rectangle 116"/>
          <p:cNvSpPr/>
          <p:nvPr/>
        </p:nvSpPr>
        <p:spPr>
          <a:xfrm>
            <a:off x="2632728" y="4389319"/>
            <a:ext cx="7467600" cy="762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7748" name="Picture 117" descr="gree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28" y="4465519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49" name="Picture 118" descr="red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128" y="4465519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0" name="Picture 119" descr="purpl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328" y="4465519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1" name="Picture 120" descr="yell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528" y="4465519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2" name="Content Placeholder 6" descr="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728" y="4465519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3" name="Picture 122" descr="red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928" y="4465519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4" name="Picture 123" descr="gree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128" y="4465519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5" name="Picture 124" descr="purpl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328" y="4465519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6" name="Picture 125" descr="yell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4528" y="4465519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7" name="TextBox 126"/>
          <p:cNvSpPr txBox="1"/>
          <p:nvPr/>
        </p:nvSpPr>
        <p:spPr>
          <a:xfrm>
            <a:off x="3775728" y="5227520"/>
            <a:ext cx="5105400" cy="34131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/>
              <a:t>Council</a:t>
            </a:r>
          </a:p>
        </p:txBody>
      </p:sp>
      <p:sp>
        <p:nvSpPr>
          <p:cNvPr id="113" name="Bent Arrow 112"/>
          <p:cNvSpPr/>
          <p:nvPr/>
        </p:nvSpPr>
        <p:spPr>
          <a:xfrm rot="5400000">
            <a:off x="7395228" y="3817819"/>
            <a:ext cx="457200" cy="685800"/>
          </a:xfrm>
          <a:prstGeom prst="bentArrow">
            <a:avLst>
              <a:gd name="adj1" fmla="val 40686"/>
              <a:gd name="adj2" fmla="val 25000"/>
              <a:gd name="adj3" fmla="val 25000"/>
              <a:gd name="adj4" fmla="val 4375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6" name="Bent Arrow 115"/>
          <p:cNvSpPr/>
          <p:nvPr/>
        </p:nvSpPr>
        <p:spPr>
          <a:xfrm rot="5400000" flipV="1">
            <a:off x="4880628" y="3817819"/>
            <a:ext cx="457200" cy="685800"/>
          </a:xfrm>
          <a:prstGeom prst="bentArrow">
            <a:avLst>
              <a:gd name="adj1" fmla="val 40686"/>
              <a:gd name="adj2" fmla="val 25000"/>
              <a:gd name="adj3" fmla="val 25000"/>
              <a:gd name="adj4" fmla="val 4375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452128" y="3855920"/>
            <a:ext cx="1828800" cy="341313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atin typeface="+mj-lt"/>
              </a:rPr>
              <a:t>Commissioners</a:t>
            </a:r>
          </a:p>
        </p:txBody>
      </p:sp>
    </p:spTree>
    <p:extLst>
      <p:ext uri="{BB962C8B-B14F-4D97-AF65-F5344CB8AC3E}">
        <p14:creationId xmlns:p14="http://schemas.microsoft.com/office/powerpoint/2010/main" val="103042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2590801" y="270857"/>
            <a:ext cx="7704667" cy="1595846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/>
              <a:t>The Commission System –</a:t>
            </a:r>
            <a:br>
              <a:rPr lang="en-US" altLang="en-US" b="1" dirty="0" smtClean="0"/>
            </a:br>
            <a:r>
              <a:rPr lang="en-US" altLang="en-US" b="1" dirty="0" smtClean="0"/>
              <a:t>Largely  abandoned progressive experiment 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590800" y="2286000"/>
            <a:ext cx="7620000" cy="3402876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 smtClean="0"/>
              <a:t>Voters, voting at-large, elect heads of major departments</a:t>
            </a:r>
          </a:p>
          <a:p>
            <a:r>
              <a:rPr lang="en-US" altLang="en-US" dirty="0" smtClean="0"/>
              <a:t>Department heads work full-time</a:t>
            </a:r>
          </a:p>
          <a:p>
            <a:r>
              <a:rPr lang="en-US" altLang="en-US" dirty="0" smtClean="0"/>
              <a:t>These department heads, sitting together, constitute the City Council</a:t>
            </a:r>
          </a:p>
          <a:p>
            <a:r>
              <a:rPr lang="en-US" altLang="en-US" dirty="0" smtClean="0"/>
              <a:t>Weaknesses</a:t>
            </a:r>
          </a:p>
          <a:p>
            <a:pPr lvl="1"/>
            <a:r>
              <a:rPr lang="en-US" altLang="en-US" dirty="0" smtClean="0"/>
              <a:t>No strong center of city-wide executive authority</a:t>
            </a:r>
          </a:p>
          <a:p>
            <a:pPr lvl="1"/>
            <a:r>
              <a:rPr lang="en-US" altLang="en-US" dirty="0" smtClean="0"/>
              <a:t>Log rolling in budgeting and administration</a:t>
            </a:r>
          </a:p>
          <a:p>
            <a:pPr lvl="1"/>
            <a:r>
              <a:rPr lang="en-US" altLang="en-US" dirty="0" smtClean="0"/>
              <a:t>Divergence between formal and actual power</a:t>
            </a:r>
          </a:p>
          <a:p>
            <a:r>
              <a:rPr lang="en-US" altLang="en-US" dirty="0" smtClean="0"/>
              <a:t>Mostly abandoned where tried, and now rarely in use (In New York State,  currently used in Saratoga Springs)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B0A7CD6-F36F-4CE8-BDCE-2D25F31BA7A3}" type="slidenum">
              <a:rPr lang="en-US" altLang="en-US">
                <a:latin typeface="+mj-lt"/>
              </a:rPr>
              <a:pPr eaLnBrk="1" hangingPunct="1"/>
              <a:t>37</a:t>
            </a:fld>
            <a:endParaRPr lang="en-US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7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" name="Straight Connector 152"/>
          <p:cNvCxnSpPr>
            <a:stCxn id="126" idx="0"/>
          </p:cNvCxnSpPr>
          <p:nvPr/>
        </p:nvCxnSpPr>
        <p:spPr>
          <a:xfrm rot="5400000" flipH="1" flipV="1">
            <a:off x="3709579" y="5099331"/>
            <a:ext cx="152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125" idx="0"/>
          </p:cNvCxnSpPr>
          <p:nvPr/>
        </p:nvCxnSpPr>
        <p:spPr>
          <a:xfrm rot="5400000" flipH="1" flipV="1">
            <a:off x="4547779" y="5099331"/>
            <a:ext cx="152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>
            <a:stCxn id="124" idx="0"/>
          </p:cNvCxnSpPr>
          <p:nvPr/>
        </p:nvCxnSpPr>
        <p:spPr>
          <a:xfrm rot="5400000" flipH="1" flipV="1">
            <a:off x="5385979" y="5099331"/>
            <a:ext cx="152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123" idx="0"/>
          </p:cNvCxnSpPr>
          <p:nvPr/>
        </p:nvCxnSpPr>
        <p:spPr>
          <a:xfrm rot="5400000" flipH="1" flipV="1">
            <a:off x="6224179" y="5099331"/>
            <a:ext cx="152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2" idx="0"/>
          </p:cNvCxnSpPr>
          <p:nvPr/>
        </p:nvCxnSpPr>
        <p:spPr>
          <a:xfrm rot="5400000" flipH="1" flipV="1">
            <a:off x="7062379" y="5099331"/>
            <a:ext cx="152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121" idx="0"/>
          </p:cNvCxnSpPr>
          <p:nvPr/>
        </p:nvCxnSpPr>
        <p:spPr>
          <a:xfrm rot="5400000" flipH="1" flipV="1">
            <a:off x="7900579" y="5099331"/>
            <a:ext cx="152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0" idx="0"/>
          </p:cNvCxnSpPr>
          <p:nvPr/>
        </p:nvCxnSpPr>
        <p:spPr>
          <a:xfrm rot="5400000" flipH="1" flipV="1">
            <a:off x="8738779" y="5099331"/>
            <a:ext cx="152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2286000" y="2095539"/>
            <a:ext cx="8229600" cy="12684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612" name="Title 1"/>
          <p:cNvSpPr>
            <a:spLocks noGrp="1"/>
          </p:cNvSpPr>
          <p:nvPr>
            <p:ph type="title"/>
          </p:nvPr>
        </p:nvSpPr>
        <p:spPr>
          <a:xfrm>
            <a:off x="2698570" y="20544"/>
            <a:ext cx="7704667" cy="1249364"/>
          </a:xfrm>
        </p:spPr>
        <p:txBody>
          <a:bodyPr/>
          <a:lstStyle/>
          <a:p>
            <a:r>
              <a:rPr lang="en-US" altLang="en-US" b="1" dirty="0" smtClean="0"/>
              <a:t>The Strong Mayor System</a:t>
            </a:r>
          </a:p>
        </p:txBody>
      </p:sp>
      <p:pic>
        <p:nvPicPr>
          <p:cNvPr id="25614" name="Content Placeholder 6" descr="blue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30501" y="2208252"/>
            <a:ext cx="365125" cy="36512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42E770-D9F9-4A68-9B19-0B284ECB228B}" type="slidenum">
              <a:rPr lang="en-US" altLang="en-US">
                <a:latin typeface="+mj-lt"/>
              </a:rPr>
              <a:pPr eaLnBrk="1" hangingPunct="1"/>
              <a:t>38</a:t>
            </a:fld>
            <a:endParaRPr lang="en-US" altLang="en-US" dirty="0">
              <a:latin typeface="+mj-lt"/>
            </a:endParaRPr>
          </a:p>
        </p:txBody>
      </p:sp>
      <p:pic>
        <p:nvPicPr>
          <p:cNvPr id="25615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701" y="2132052"/>
            <a:ext cx="365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6" name="Picture 27" descr="yello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21447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7" name="Picture 28" descr="yello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447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8" name="Picture 30" descr="yello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209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9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701" y="2436852"/>
            <a:ext cx="365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0" name="Picture 53" descr="gree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3733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1" name="Picture 57" descr="gree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1447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2" name="Picture 22" descr="yello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2971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3" name="Picture 24" descr="yello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4495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4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301" y="2817852"/>
            <a:ext cx="365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5" name="Picture 58" descr="gree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21447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6" name="Picture 59" descr="gree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22209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7" name="Picture 60" descr="red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209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8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301" y="2665452"/>
            <a:ext cx="365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9" name="Picture 63" descr="red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1447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0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701" y="2284452"/>
            <a:ext cx="365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1" name="Picture 66" descr="red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6019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2" name="Picture 71" descr="purpl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1447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3" name="Picture 54" descr="gree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4495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4" name="Picture 23" descr="yello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6781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5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701" y="2665452"/>
            <a:ext cx="365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6" name="Picture 72" descr="purpl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209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7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1" y="2360652"/>
            <a:ext cx="365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8" name="Picture 65" descr="red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257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9" name="Picture 55" descr="gree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8305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0" name="Picture 25" descr="yello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6781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1" name="Picture 73" descr="purpl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9067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2" name="Picture 74" descr="purpl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209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3" name="Picture 29" descr="yello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4495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4" name="Picture 75" descr="purpl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21447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5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901" y="2284452"/>
            <a:ext cx="365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6" name="Picture 56" descr="gree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4495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7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1" y="2741652"/>
            <a:ext cx="365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8" name="Picture 26" descr="yello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6019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9" name="Picture 76" descr="purpl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6781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50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0901" y="2208252"/>
            <a:ext cx="365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51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501" y="2513052"/>
            <a:ext cx="365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52" name="Picture 67" descr="red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400" y="26019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53" name="Picture 77" descr="purpl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22209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54" name="Picture 78" descr="purpl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28305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55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01" y="2436852"/>
            <a:ext cx="365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56" name="Picture 79" descr="yello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24495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57" name="Picture 68" descr="red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25257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58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1" y="2817852"/>
            <a:ext cx="365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59" name="Picture 64" descr="red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8305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60" name="Picture 81" descr="gree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9067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61" name="Picture 83" descr="gree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9067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62" name="Picture 84" descr="red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6781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63" name="Picture 85" descr="red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0" y="26781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64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1" y="2894052"/>
            <a:ext cx="365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65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701" y="2741652"/>
            <a:ext cx="365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66" name="Picture 80" descr="gree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28305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67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1" y="2970252"/>
            <a:ext cx="365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68" name="Picture 89" descr="purpl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28305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69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2301" y="2665452"/>
            <a:ext cx="365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70" name="Content Placeholder 6" descr="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701" y="2894052"/>
            <a:ext cx="365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71" name="Picture 92" descr="yello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29067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72" name="Picture 62" descr="red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495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73" name="Picture 69" descr="purpl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7543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74" name="Picture 94" descr="red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9067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75" name="Picture 95" descr="red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8305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76" name="Picture 82" descr="gree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9067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77" name="Picture 96" descr="red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7543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78" name="Picture 97" descr="yello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287" y="2922869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79" name="Picture 98" descr="yello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90675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TextBox 99"/>
          <p:cNvSpPr txBox="1"/>
          <p:nvPr/>
        </p:nvSpPr>
        <p:spPr>
          <a:xfrm>
            <a:off x="4724400" y="1600200"/>
            <a:ext cx="2667000" cy="4079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Voters</a:t>
            </a:r>
          </a:p>
        </p:txBody>
      </p:sp>
      <p:sp>
        <p:nvSpPr>
          <p:cNvPr id="101" name="Rounded Rectangle 100"/>
          <p:cNvSpPr/>
          <p:nvPr/>
        </p:nvSpPr>
        <p:spPr>
          <a:xfrm>
            <a:off x="2490379" y="3852350"/>
            <a:ext cx="914400" cy="8382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" name="Rounded Rectangle 101"/>
          <p:cNvSpPr/>
          <p:nvPr/>
        </p:nvSpPr>
        <p:spPr>
          <a:xfrm>
            <a:off x="4928779" y="3852350"/>
            <a:ext cx="5105400" cy="8382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5683" name="Picture 105" descr="blu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780" y="3928550"/>
            <a:ext cx="6397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84" name="Picture 108" descr="red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179" y="392855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" name="TextBox 111"/>
          <p:cNvSpPr txBox="1"/>
          <p:nvPr/>
        </p:nvSpPr>
        <p:spPr>
          <a:xfrm>
            <a:off x="2490379" y="3471351"/>
            <a:ext cx="914400" cy="34131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atin typeface="+mj-lt"/>
              </a:rPr>
              <a:t>Mayor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928779" y="3471351"/>
            <a:ext cx="5105400" cy="34131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/>
              <a:t>Council</a:t>
            </a:r>
          </a:p>
        </p:txBody>
      </p:sp>
      <p:pic>
        <p:nvPicPr>
          <p:cNvPr id="25687" name="Picture 114" descr="yellow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779" y="392855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88" name="Picture 115" descr="green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5979" y="392855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89" name="Picture 116" descr="purple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379" y="392855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90" name="Picture 117" descr="blu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179" y="392855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1" name="Straight Connector 150"/>
          <p:cNvCxnSpPr>
            <a:endCxn id="127" idx="0"/>
          </p:cNvCxnSpPr>
          <p:nvPr/>
        </p:nvCxnSpPr>
        <p:spPr>
          <a:xfrm rot="5400000">
            <a:off x="2718979" y="4946931"/>
            <a:ext cx="45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19" idx="0"/>
          </p:cNvCxnSpPr>
          <p:nvPr/>
        </p:nvCxnSpPr>
        <p:spPr>
          <a:xfrm rot="5400000" flipH="1" flipV="1">
            <a:off x="9576979" y="5099331"/>
            <a:ext cx="152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9" name="Rounded Rectangle 118"/>
          <p:cNvSpPr/>
          <p:nvPr/>
        </p:nvSpPr>
        <p:spPr>
          <a:xfrm>
            <a:off x="9272179" y="5147750"/>
            <a:ext cx="762000" cy="7620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0" name="Rounded Rectangle 119"/>
          <p:cNvSpPr/>
          <p:nvPr/>
        </p:nvSpPr>
        <p:spPr>
          <a:xfrm>
            <a:off x="8433979" y="5147750"/>
            <a:ext cx="762000" cy="7620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1" name="Rounded Rectangle 120"/>
          <p:cNvSpPr/>
          <p:nvPr/>
        </p:nvSpPr>
        <p:spPr>
          <a:xfrm>
            <a:off x="7595779" y="5147750"/>
            <a:ext cx="762000" cy="7620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6757579" y="5147750"/>
            <a:ext cx="762000" cy="7620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5919379" y="5147750"/>
            <a:ext cx="762000" cy="7620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5081179" y="5147750"/>
            <a:ext cx="762000" cy="7620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4</a:t>
            </a:r>
            <a:endParaRPr lang="en-US" dirty="0"/>
          </a:p>
        </p:txBody>
      </p:sp>
      <p:sp>
        <p:nvSpPr>
          <p:cNvPr id="125" name="Rounded Rectangle 124"/>
          <p:cNvSpPr/>
          <p:nvPr/>
        </p:nvSpPr>
        <p:spPr>
          <a:xfrm>
            <a:off x="4242979" y="5147750"/>
            <a:ext cx="762000" cy="7620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3404779" y="5147750"/>
            <a:ext cx="762000" cy="7620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2566579" y="5147750"/>
            <a:ext cx="762000" cy="7620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5700" name="Picture 136" descr="green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779" y="522395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01" name="Picture 137" descr="red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979" y="522395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02" name="Content Placeholder 6" descr="blu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579" y="522395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03" name="Picture 139" descr="yellow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379" y="522395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04" name="Picture 140" descr="purple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179" y="522395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05" name="Picture 141" descr="red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779" y="522395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06" name="Picture 142" descr="yellow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8379" y="522395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07" name="Picture 143" descr="green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979" y="522395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08" name="Picture 144" descr="purple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179" y="522395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7" name="Straight Connector 146"/>
          <p:cNvCxnSpPr/>
          <p:nvPr/>
        </p:nvCxnSpPr>
        <p:spPr>
          <a:xfrm>
            <a:off x="2947579" y="5025513"/>
            <a:ext cx="6705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5385979" y="5985951"/>
            <a:ext cx="1752600" cy="341313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atin typeface="+mj-lt"/>
              </a:rPr>
              <a:t>Department Heads</a:t>
            </a:r>
          </a:p>
        </p:txBody>
      </p:sp>
    </p:spTree>
    <p:extLst>
      <p:ext uri="{BB962C8B-B14F-4D97-AF65-F5344CB8AC3E}">
        <p14:creationId xmlns:p14="http://schemas.microsoft.com/office/powerpoint/2010/main" val="278658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628372" y="76201"/>
            <a:ext cx="7704667" cy="1130827"/>
          </a:xfrm>
        </p:spPr>
        <p:txBody>
          <a:bodyPr/>
          <a:lstStyle/>
          <a:p>
            <a:r>
              <a:rPr lang="en-US" altLang="en-US" b="1" dirty="0" smtClean="0"/>
              <a:t>The “Strong Mayor” System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628372" y="1828800"/>
            <a:ext cx="7704667" cy="3657600"/>
          </a:xfrm>
        </p:spPr>
        <p:txBody>
          <a:bodyPr/>
          <a:lstStyle/>
          <a:p>
            <a:r>
              <a:rPr lang="en-US" altLang="en-US" dirty="0" smtClean="0"/>
              <a:t>Modeled on national and state government</a:t>
            </a:r>
          </a:p>
          <a:p>
            <a:r>
              <a:rPr lang="en-US" altLang="en-US" dirty="0" smtClean="0"/>
              <a:t>A full separation of powers system</a:t>
            </a:r>
          </a:p>
          <a:p>
            <a:r>
              <a:rPr lang="en-US" altLang="en-US" dirty="0" smtClean="0"/>
              <a:t>Voters elect an executive, the mayor, and vest him or her with “executive” powers</a:t>
            </a:r>
          </a:p>
          <a:p>
            <a:r>
              <a:rPr lang="en-US" altLang="en-US" dirty="0" smtClean="0"/>
              <a:t>Voters elect a Council, and vest it with legislative powers</a:t>
            </a:r>
          </a:p>
          <a:p>
            <a:r>
              <a:rPr lang="en-US" altLang="en-US" dirty="0" smtClean="0"/>
              <a:t>Executive has no vote in the legislature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798352D-3B36-4742-883E-7F7C9DCD9E40}" type="slidenum">
              <a:rPr lang="en-US" altLang="en-US">
                <a:latin typeface="+mj-lt"/>
              </a:rPr>
              <a:pPr eaLnBrk="1" hangingPunct="1"/>
              <a:t>39</a:t>
            </a:fld>
            <a:endParaRPr lang="en-US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351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city charter?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city charter is an act of the sovereign:</a:t>
            </a:r>
          </a:p>
          <a:p>
            <a:pPr lvl="1"/>
            <a:r>
              <a:rPr lang="en-US" sz="2600" dirty="0">
                <a:solidFill>
                  <a:prstClr val="black"/>
                </a:solidFill>
              </a:rPr>
              <a:t>the colonial government (before the American Revolution) or </a:t>
            </a:r>
          </a:p>
          <a:p>
            <a:pPr lvl="1"/>
            <a:r>
              <a:rPr lang="en-US" sz="2600" dirty="0">
                <a:solidFill>
                  <a:prstClr val="black"/>
                </a:solidFill>
              </a:rPr>
              <a:t>the state government </a:t>
            </a:r>
          </a:p>
          <a:p>
            <a:r>
              <a:rPr lang="en-US" dirty="0" smtClean="0"/>
              <a:t>Creating the city</a:t>
            </a:r>
          </a:p>
          <a:p>
            <a:r>
              <a:rPr lang="en-US" dirty="0" smtClean="0"/>
              <a:t>Structuring its government</a:t>
            </a:r>
          </a:p>
          <a:p>
            <a:r>
              <a:rPr lang="en-US" dirty="0" smtClean="0"/>
              <a:t>Empowering its government</a:t>
            </a:r>
          </a:p>
          <a:p>
            <a:r>
              <a:rPr lang="en-US" dirty="0" smtClean="0"/>
              <a:t>Directing its government</a:t>
            </a:r>
          </a:p>
          <a:p>
            <a:r>
              <a:rPr lang="en-US" dirty="0" smtClean="0"/>
              <a:t>Placing limits on its government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692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Title 1"/>
          <p:cNvSpPr>
            <a:spLocks noGrp="1"/>
          </p:cNvSpPr>
          <p:nvPr>
            <p:ph type="title"/>
          </p:nvPr>
        </p:nvSpPr>
        <p:spPr>
          <a:xfrm>
            <a:off x="2743311" y="299328"/>
            <a:ext cx="7778920" cy="758825"/>
          </a:xfrm>
        </p:spPr>
        <p:txBody>
          <a:bodyPr>
            <a:noAutofit/>
          </a:bodyPr>
          <a:lstStyle/>
          <a:p>
            <a:r>
              <a:rPr lang="en-US" altLang="en-US" sz="2800" b="1" dirty="0"/>
              <a:t>Strengths and Weaknesses of </a:t>
            </a:r>
            <a:br>
              <a:rPr lang="en-US" altLang="en-US" sz="2800" b="1" dirty="0"/>
            </a:br>
            <a:r>
              <a:rPr lang="en-US" altLang="en-US" sz="2800" b="1" dirty="0"/>
              <a:t>Strong Mayor System</a:t>
            </a:r>
          </a:p>
        </p:txBody>
      </p:sp>
      <p:sp>
        <p:nvSpPr>
          <p:cNvPr id="19459" name="Text Placeholder 2"/>
          <p:cNvSpPr>
            <a:spLocks noGrp="1"/>
          </p:cNvSpPr>
          <p:nvPr>
            <p:ph type="body" idx="1"/>
          </p:nvPr>
        </p:nvSpPr>
        <p:spPr>
          <a:xfrm>
            <a:off x="2949572" y="1820333"/>
            <a:ext cx="3456291" cy="576262"/>
          </a:xfrm>
        </p:spPr>
        <p:txBody>
          <a:bodyPr/>
          <a:lstStyle/>
          <a:p>
            <a:pPr>
              <a:defRPr/>
            </a:pPr>
            <a:r>
              <a:rPr dirty="0"/>
              <a:t>Strengths</a:t>
            </a:r>
          </a:p>
        </p:txBody>
      </p:sp>
      <p:sp>
        <p:nvSpPr>
          <p:cNvPr id="30724" name="Content Placeholder 3"/>
          <p:cNvSpPr>
            <a:spLocks noGrp="1"/>
          </p:cNvSpPr>
          <p:nvPr>
            <p:ph sz="half" idx="2"/>
          </p:nvPr>
        </p:nvSpPr>
        <p:spPr>
          <a:xfrm>
            <a:off x="2733613" y="2497137"/>
            <a:ext cx="3672248" cy="2665259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100" dirty="0"/>
              <a:t>Must be deeply rooted in community to be  elected</a:t>
            </a:r>
          </a:p>
          <a:p>
            <a:r>
              <a:rPr lang="en-US" altLang="en-US" sz="2100" dirty="0"/>
              <a:t>Program validated and legitimized by election</a:t>
            </a:r>
          </a:p>
          <a:p>
            <a:r>
              <a:rPr lang="en-US" altLang="en-US" sz="2100" dirty="0"/>
              <a:t>Can call upon an already developed strong base of local support </a:t>
            </a:r>
          </a:p>
          <a:p>
            <a:r>
              <a:rPr lang="en-US" altLang="en-US" sz="2100" dirty="0"/>
              <a:t>Visible and accountable to citizens directly  </a:t>
            </a:r>
          </a:p>
        </p:txBody>
      </p:sp>
      <p:sp>
        <p:nvSpPr>
          <p:cNvPr id="1946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81800" y="1828800"/>
            <a:ext cx="3467806" cy="576262"/>
          </a:xfrm>
        </p:spPr>
        <p:txBody>
          <a:bodyPr/>
          <a:lstStyle/>
          <a:p>
            <a:pPr>
              <a:defRPr/>
            </a:pPr>
            <a:r>
              <a:rPr lang="en-US" smtClean="0"/>
              <a:t>Weaknesses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77356" y="2497136"/>
            <a:ext cx="3672248" cy="3618934"/>
          </a:xfrm>
        </p:spPr>
        <p:txBody>
          <a:bodyPr rtlCol="0">
            <a:normAutofit fontScale="70000" lnSpcReduction="20000"/>
          </a:bodyPr>
          <a:lstStyle/>
          <a:p>
            <a:pPr marL="274320" indent="-274320">
              <a:defRPr/>
            </a:pPr>
            <a:r>
              <a:rPr lang="en-US" dirty="0" smtClean="0"/>
              <a:t>May not be competent to manage a large, complex organization</a:t>
            </a:r>
          </a:p>
          <a:p>
            <a:pPr marL="274320" indent="-274320">
              <a:defRPr/>
            </a:pPr>
            <a:r>
              <a:rPr lang="en-US" dirty="0" smtClean="0"/>
              <a:t>Power too concentrated in a single person</a:t>
            </a:r>
          </a:p>
          <a:p>
            <a:pPr marL="274320" indent="-274320">
              <a:defRPr/>
            </a:pPr>
            <a:r>
              <a:rPr lang="en-US" dirty="0" smtClean="0"/>
              <a:t>Increases prospect of inter-institutional conflict</a:t>
            </a:r>
          </a:p>
          <a:p>
            <a:pPr marL="274320" indent="-274320">
              <a:defRPr/>
            </a:pPr>
            <a:r>
              <a:rPr lang="en-US" dirty="0" smtClean="0"/>
              <a:t>May be less responsive to groups outside of his or her political base</a:t>
            </a:r>
          </a:p>
          <a:p>
            <a:pPr marL="274320" indent="-274320">
              <a:defRPr/>
            </a:pPr>
            <a:r>
              <a:rPr lang="en-US" dirty="0" smtClean="0"/>
              <a:t>Personal political ambition may conflict with best interests of community</a:t>
            </a:r>
          </a:p>
          <a:p>
            <a:pPr marL="274320" indent="-274320">
              <a:defRPr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6B83A1D-4506-4AE1-913E-3FAE51C27E6D}" type="slidenum">
              <a:rPr lang="en-US" altLang="en-US">
                <a:latin typeface="+mj-lt"/>
              </a:rPr>
              <a:pPr eaLnBrk="1" hangingPunct="1"/>
              <a:t>40</a:t>
            </a:fld>
            <a:endParaRPr lang="en-US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2141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6134" y="1"/>
            <a:ext cx="7704667" cy="1523999"/>
          </a:xfrm>
        </p:spPr>
        <p:txBody>
          <a:bodyPr/>
          <a:lstStyle/>
          <a:p>
            <a:r>
              <a:rPr lang="en-US" dirty="0" smtClean="0"/>
              <a:t>Hybrid Systems in City Charters are Common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6134" y="2149678"/>
            <a:ext cx="7704667" cy="3332816"/>
          </a:xfrm>
        </p:spPr>
        <p:txBody>
          <a:bodyPr/>
          <a:lstStyle/>
          <a:p>
            <a:r>
              <a:rPr lang="en-US" dirty="0" smtClean="0"/>
              <a:t>Many cities have incrementally evolved hybrid combinations of  progressive and non-progressive era elements:</a:t>
            </a:r>
          </a:p>
          <a:p>
            <a:pPr lvl="1"/>
            <a:r>
              <a:rPr lang="en-US" dirty="0" smtClean="0"/>
              <a:t>Terms of office</a:t>
            </a:r>
          </a:p>
          <a:p>
            <a:pPr lvl="1"/>
            <a:r>
              <a:rPr lang="en-US" dirty="0" smtClean="0"/>
              <a:t>Use of wards and/or at-large elections</a:t>
            </a:r>
          </a:p>
          <a:p>
            <a:pPr lvl="1"/>
            <a:r>
              <a:rPr lang="en-US" dirty="0" smtClean="0"/>
              <a:t>Partisan or non-partisan election</a:t>
            </a:r>
          </a:p>
          <a:p>
            <a:pPr lvl="1"/>
            <a:r>
              <a:rPr lang="en-US" dirty="0" smtClean="0"/>
              <a:t>Location of executive authority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27F9-D7FE-4371-B2EA-5F98BB24BC8C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61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1" y="1600201"/>
            <a:ext cx="4537075" cy="4525963"/>
          </a:xfrm>
        </p:spPr>
      </p:pic>
    </p:spTree>
    <p:extLst>
      <p:ext uri="{BB962C8B-B14F-4D97-AF65-F5344CB8AC3E}">
        <p14:creationId xmlns:p14="http://schemas.microsoft.com/office/powerpoint/2010/main" val="2991753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Cities as “Creatures of the State”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city cannot come into existence without an action of the state government</a:t>
            </a:r>
          </a:p>
          <a:p>
            <a:r>
              <a:rPr lang="en-US" dirty="0" smtClean="0"/>
              <a:t>New York </a:t>
            </a:r>
          </a:p>
          <a:p>
            <a:pPr lvl="1"/>
            <a:r>
              <a:rPr lang="en-US" dirty="0" smtClean="0"/>
              <a:t>has chartered 65 cities</a:t>
            </a:r>
          </a:p>
          <a:p>
            <a:pPr lvl="1"/>
            <a:r>
              <a:rPr lang="en-US" dirty="0" smtClean="0"/>
              <a:t>Kingston was chartered as a city in 1872. Its 1896 charter was extensively amended and his new version adopted in </a:t>
            </a:r>
            <a:r>
              <a:rPr lang="en-US" dirty="0" smtClean="0"/>
              <a:t>1993</a:t>
            </a:r>
            <a:endParaRPr lang="en-US" dirty="0" smtClean="0"/>
          </a:p>
          <a:p>
            <a:pPr lvl="1"/>
            <a:r>
              <a:rPr lang="en-US" dirty="0" smtClean="0"/>
              <a:t>But 3 no longer exist (Brooklyn, Williamsburg and Long Island City)</a:t>
            </a:r>
          </a:p>
          <a:p>
            <a:pPr lvl="1"/>
            <a:r>
              <a:rPr lang="en-US" dirty="0" smtClean="0"/>
              <a:t>The last, Rye, was created in 1942</a:t>
            </a:r>
          </a:p>
          <a:p>
            <a:pPr lvl="1"/>
            <a:r>
              <a:rPr lang="en-US" dirty="0" smtClean="0"/>
              <a:t>So we have 62 cities in New York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813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295400"/>
            <a:ext cx="37338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805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purpose local government layering in New York State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Within cities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Counties</a:t>
            </a:r>
          </a:p>
          <a:p>
            <a:pPr lvl="1"/>
            <a:r>
              <a:rPr lang="en-US" dirty="0" smtClean="0"/>
              <a:t>Cities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Outside cities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</a:p>
          <a:p>
            <a:pPr lvl="1"/>
            <a:r>
              <a:rPr lang="en-US" dirty="0" smtClean="0"/>
              <a:t>Counties</a:t>
            </a:r>
          </a:p>
          <a:p>
            <a:pPr lvl="1"/>
            <a:r>
              <a:rPr lang="en-US" dirty="0" smtClean="0"/>
              <a:t>Towns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Example 2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Counties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Towns 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Villages</a:t>
            </a:r>
          </a:p>
        </p:txBody>
      </p:sp>
    </p:spTree>
    <p:extLst>
      <p:ext uri="{BB962C8B-B14F-4D97-AF65-F5344CB8AC3E}">
        <p14:creationId xmlns:p14="http://schemas.microsoft.com/office/powerpoint/2010/main" val="2669785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704850"/>
            <a:ext cx="8128000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800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1594</Words>
  <Application>Microsoft Office PowerPoint</Application>
  <PresentationFormat>Widescreen</PresentationFormat>
  <Paragraphs>270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Wingdings 2</vt:lpstr>
      <vt:lpstr>Office Theme</vt:lpstr>
      <vt:lpstr>The Kingston City Charter</vt:lpstr>
      <vt:lpstr>What is a City?</vt:lpstr>
      <vt:lpstr>What is a city?</vt:lpstr>
      <vt:lpstr>What is a city charter?</vt:lpstr>
      <vt:lpstr>PowerPoint Presentation</vt:lpstr>
      <vt:lpstr>Cities as “Creatures of the State”</vt:lpstr>
      <vt:lpstr>PowerPoint Presentation</vt:lpstr>
      <vt:lpstr>General purpose local government layering in New York State</vt:lpstr>
      <vt:lpstr>PowerPoint Presentation</vt:lpstr>
      <vt:lpstr>“Home Rule” Restrictions on the Legislature</vt:lpstr>
      <vt:lpstr>Home Rule Article IX – NYS Constitution</vt:lpstr>
      <vt:lpstr>Kingston Charter “The Dog that Didn’t Bark”</vt:lpstr>
      <vt:lpstr>Model for Charter Change -Beacon Charter – Provides for Periodic Convening of a Charter Review Commission</vt:lpstr>
      <vt:lpstr>Three methods for charter creation or amendment in state law</vt:lpstr>
      <vt:lpstr>Revision or amendment</vt:lpstr>
      <vt:lpstr>PowerPoint Presentation</vt:lpstr>
      <vt:lpstr>Referendum requirement Municipal Home Rule Law - §23 &amp; 24 </vt:lpstr>
      <vt:lpstr>The Commission Process</vt:lpstr>
      <vt:lpstr>Part II</vt:lpstr>
      <vt:lpstr>New Yorkers have a constitutional right to local self-government through an elected local legislature</vt:lpstr>
      <vt:lpstr>All General Purpose Local Governments in New York State Have Boards in Which Governing Power Resides</vt:lpstr>
      <vt:lpstr>Most Commonly, All Governing Power is Concentrated in these Boards</vt:lpstr>
      <vt:lpstr>Kingston’s Common Council is the constitutionally guaranteed local legislature</vt:lpstr>
      <vt:lpstr>But in Cities, Councils are variously empowered depending upon the provisions of the city charter   </vt:lpstr>
      <vt:lpstr>Lets look at some alternative models for locating governmental authority in a city</vt:lpstr>
      <vt:lpstr>The “Weak Mayor” System</vt:lpstr>
      <vt:lpstr>The Weak Mayor System</vt:lpstr>
      <vt:lpstr>One Board Member is Designated to Facilitate the Board’s Work – Usually in Cities He or She is Called the Mayor</vt:lpstr>
      <vt:lpstr>There are Several Ways to Pick the Presiding Officer</vt:lpstr>
      <vt:lpstr>The Council Manager System</vt:lpstr>
      <vt:lpstr>The Council Manager System </vt:lpstr>
      <vt:lpstr>A Progressive –Era Legacy</vt:lpstr>
      <vt:lpstr>Core Value Assumptions</vt:lpstr>
      <vt:lpstr>The Council-Manager Plan is a Partial Separation of Powers System developed on the Corporate model</vt:lpstr>
      <vt:lpstr>Strengths and Weaknesses of  Council-Manager System</vt:lpstr>
      <vt:lpstr>The Commission System</vt:lpstr>
      <vt:lpstr>The Commission System – Largely  abandoned progressive experiment </vt:lpstr>
      <vt:lpstr>The Strong Mayor System</vt:lpstr>
      <vt:lpstr>The “Strong Mayor” System </vt:lpstr>
      <vt:lpstr>Strengths and Weaknesses of  Strong Mayor System</vt:lpstr>
      <vt:lpstr>Hybrid Systems in City Charters are Common</vt:lpstr>
    </vt:vector>
  </TitlesOfParts>
  <Company>SUNY New Paltz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Gerald Benjamin</dc:creator>
  <cp:lastModifiedBy>Gerald Benjamin</cp:lastModifiedBy>
  <cp:revision>6</cp:revision>
  <dcterms:created xsi:type="dcterms:W3CDTF">2017-07-10T17:44:35Z</dcterms:created>
  <dcterms:modified xsi:type="dcterms:W3CDTF">2017-07-11T12:33:22Z</dcterms:modified>
</cp:coreProperties>
</file>