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300" r:id="rId2"/>
    <p:sldId id="311" r:id="rId3"/>
    <p:sldId id="312" r:id="rId4"/>
    <p:sldId id="313" r:id="rId5"/>
    <p:sldId id="319" r:id="rId6"/>
    <p:sldId id="315" r:id="rId7"/>
    <p:sldId id="316" r:id="rId8"/>
    <p:sldId id="320" r:id="rId9"/>
    <p:sldId id="318" r:id="rId10"/>
    <p:sldId id="324" r:id="rId11"/>
    <p:sldId id="321" r:id="rId12"/>
    <p:sldId id="323" r:id="rId13"/>
    <p:sldId id="32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A60D"/>
    <a:srgbClr val="FFB210"/>
    <a:srgbClr val="56811A"/>
    <a:srgbClr val="699F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40" autoAdjust="0"/>
    <p:restoredTop sz="94659"/>
  </p:normalViewPr>
  <p:slideViewPr>
    <p:cSldViewPr snapToGrid="0" snapToObjects="1">
      <p:cViewPr varScale="1">
        <p:scale>
          <a:sx n="94" d="100"/>
          <a:sy n="94" d="100"/>
        </p:scale>
        <p:origin x="200" y="4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28E6F-07CC-479F-843B-EB83E8B279E6}" type="datetimeFigureOut">
              <a:rPr lang="en-US" smtClean="0"/>
              <a:t>8/9/18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654E0-E948-4D4F-AD07-66FB0556F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035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NYISO board decision at http://www.nyiso.com/public/webdocs/markets_operations/committees/appeals/appeals_to_the_bod/February_28,_2018/NYISO-board-decision-re-on-ramp-off-ramp.pdf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D654E0-E948-4D4F-AD07-66FB0556F4A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8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Information about being an official NYISO stakeholder committee member is here: http://www.nyiso.com/public/webdocs/markets_operations/committees/general_information/Committee_FAQs_2017.pdf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D654E0-E948-4D4F-AD07-66FB0556F4A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550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DB80-4980-7346-9DB4-66DAD5C84DAB}" type="datetimeFigureOut">
              <a:rPr lang="en-US" smtClean="0"/>
              <a:t>8/9/18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40203-6625-8144-B57F-A963CD877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245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DB80-4980-7346-9DB4-66DAD5C84DAB}" type="datetimeFigureOut">
              <a:rPr lang="en-US" smtClean="0"/>
              <a:t>8/9/18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40203-6625-8144-B57F-A963CD877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09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DB80-4980-7346-9DB4-66DAD5C84DAB}" type="datetimeFigureOut">
              <a:rPr lang="en-US" smtClean="0"/>
              <a:t>8/9/18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40203-6625-8144-B57F-A963CD877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523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DB80-4980-7346-9DB4-66DAD5C84DAB}" type="datetimeFigureOut">
              <a:rPr lang="en-US" smtClean="0"/>
              <a:t>8/9/18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40203-6625-8144-B57F-A963CD877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70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DB80-4980-7346-9DB4-66DAD5C84DAB}" type="datetimeFigureOut">
              <a:rPr lang="en-US" smtClean="0"/>
              <a:t>8/9/18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40203-6625-8144-B57F-A963CD877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38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DB80-4980-7346-9DB4-66DAD5C84DAB}" type="datetimeFigureOut">
              <a:rPr lang="en-US" smtClean="0"/>
              <a:t>8/9/18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40203-6625-8144-B57F-A963CD877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98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DB80-4980-7346-9DB4-66DAD5C84DAB}" type="datetimeFigureOut">
              <a:rPr lang="en-US" smtClean="0"/>
              <a:t>8/9/18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40203-6625-8144-B57F-A963CD877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53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DB80-4980-7346-9DB4-66DAD5C84DAB}" type="datetimeFigureOut">
              <a:rPr lang="en-US" smtClean="0"/>
              <a:t>8/9/18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40203-6625-8144-B57F-A963CD877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55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DB80-4980-7346-9DB4-66DAD5C84DAB}" type="datetimeFigureOut">
              <a:rPr lang="en-US" smtClean="0"/>
              <a:t>8/9/18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40203-6625-8144-B57F-A963CD877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27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DB80-4980-7346-9DB4-66DAD5C84DAB}" type="datetimeFigureOut">
              <a:rPr lang="en-US" smtClean="0"/>
              <a:t>8/9/18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40203-6625-8144-B57F-A963CD877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952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DB80-4980-7346-9DB4-66DAD5C84DAB}" type="datetimeFigureOut">
              <a:rPr lang="en-US" smtClean="0"/>
              <a:t>8/9/18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40203-6625-8144-B57F-A963CD877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102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FDB80-4980-7346-9DB4-66DAD5C84DAB}" type="datetimeFigureOut">
              <a:rPr lang="en-US" smtClean="0"/>
              <a:t>8/9/18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40203-6625-8144-B57F-A963CD877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88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76"/>
          <p:cNvSpPr/>
          <p:nvPr/>
        </p:nvSpPr>
        <p:spPr>
          <a:xfrm>
            <a:off x="0" y="0"/>
            <a:ext cx="9143998" cy="2554111"/>
          </a:xfrm>
          <a:prstGeom prst="rect">
            <a:avLst/>
          </a:prstGeom>
          <a:solidFill>
            <a:srgbClr val="31859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Shape 67"/>
          <p:cNvSpPr txBox="1">
            <a:spLocks noGrp="1"/>
          </p:cNvSpPr>
          <p:nvPr>
            <p:ph type="ctrTitle"/>
          </p:nvPr>
        </p:nvSpPr>
        <p:spPr>
          <a:xfrm>
            <a:off x="0" y="550333"/>
            <a:ext cx="9144000" cy="1579034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</a:pPr>
            <a:r>
              <a:rPr lang="en-US" b="1" dirty="0">
                <a:solidFill>
                  <a:schemeClr val="bg1"/>
                </a:solidFill>
                <a:ea typeface="Calibri"/>
                <a:cs typeface="Calibri"/>
                <a:sym typeface="Calibri"/>
              </a:rPr>
              <a:t>Living in the G Zone: State Rules and the Proposed Lincoln Park Project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subTitle" idx="1"/>
          </p:nvPr>
        </p:nvSpPr>
        <p:spPr>
          <a:xfrm>
            <a:off x="311700" y="2870076"/>
            <a:ext cx="8588400" cy="237925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000" b="1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Evelyn Wright, Energy Analyst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4000" b="1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Sustainable Energy Economics and </a:t>
            </a:r>
            <a:r>
              <a:rPr lang="en" sz="4000" b="1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Citizens for Local Power</a:t>
            </a:r>
          </a:p>
          <a:p>
            <a:pPr lvl="0" rtl="0">
              <a:spcBef>
                <a:spcPts val="0"/>
              </a:spcBef>
              <a:buNone/>
            </a:pPr>
            <a:r>
              <a:rPr lang="en" b="1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August 10, 2018</a:t>
            </a:r>
            <a:endParaRPr lang="en-US" b="1" dirty="0">
              <a:solidFill>
                <a:schemeClr val="tx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None/>
            </a:pPr>
            <a:endParaRPr lang="en-US" sz="800" dirty="0">
              <a:solidFill>
                <a:schemeClr val="tx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pic>
        <p:nvPicPr>
          <p:cNvPr id="5" name="Content Placeholder 5" descr="CLP-logo-color.eps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45" t="2" r="-281" b="-1736"/>
          <a:stretch>
            <a:fillRect/>
          </a:stretch>
        </p:blipFill>
        <p:spPr>
          <a:xfrm>
            <a:off x="2925381" y="5290157"/>
            <a:ext cx="3283510" cy="1052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500412"/>
      </p:ext>
    </p:extLst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41D8B-A40A-3249-A114-820B1B8BA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 York Storage Roadmap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F63A8-27FF-474E-986F-9E3C7131C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479" y="1600200"/>
            <a:ext cx="3281549" cy="5059907"/>
          </a:xfrm>
        </p:spPr>
        <p:txBody>
          <a:bodyPr>
            <a:normAutofit fontScale="77500" lnSpcReduction="20000"/>
          </a:bodyPr>
          <a:lstStyle/>
          <a:p>
            <a:r>
              <a:rPr lang="en-US"/>
              <a:t>Governor Cuomo has set the most ambitious storage goals in the country: 1500 MW by 2025</a:t>
            </a:r>
          </a:p>
          <a:p>
            <a:r>
              <a:rPr lang="en-US"/>
              <a:t>NYSERDA has translated this into targets and has $350 million to spend</a:t>
            </a:r>
          </a:p>
          <a:p>
            <a:r>
              <a:rPr lang="en-US"/>
              <a:t>The Public Service commission will release program rules later this year</a:t>
            </a:r>
          </a:p>
          <a:p>
            <a:endParaRPr lang="en-US"/>
          </a:p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04CB79-E68A-1345-93B8-55BD1078B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8878" y="2129715"/>
            <a:ext cx="5355521" cy="2838070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8006010-2C76-B442-AA2C-00DA395FE8B2}"/>
              </a:ext>
            </a:extLst>
          </p:cNvPr>
          <p:cNvSpPr txBox="1">
            <a:spLocks/>
          </p:cNvSpPr>
          <p:nvPr/>
        </p:nvSpPr>
        <p:spPr>
          <a:xfrm>
            <a:off x="4148919" y="1720012"/>
            <a:ext cx="4405310" cy="42494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400"/>
              <a:t>MW built per year targets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F9A8B8E-7CC7-A148-86D6-E8037FE56FDC}"/>
              </a:ext>
            </a:extLst>
          </p:cNvPr>
          <p:cNvSpPr txBox="1">
            <a:spLocks/>
          </p:cNvSpPr>
          <p:nvPr/>
        </p:nvSpPr>
        <p:spPr>
          <a:xfrm>
            <a:off x="3591634" y="5165015"/>
            <a:ext cx="5372765" cy="853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1800"/>
              <a:t>Glidepath wants to build on the “Bulk” system, which NYSERDA believes will start to take off in 2020</a:t>
            </a:r>
          </a:p>
        </p:txBody>
      </p:sp>
    </p:spTree>
    <p:extLst>
      <p:ext uri="{BB962C8B-B14F-4D97-AF65-F5344CB8AC3E}">
        <p14:creationId xmlns:p14="http://schemas.microsoft.com/office/powerpoint/2010/main" val="41025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A9951-67FA-2345-A8CF-A682D6F85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Alternatives to this project design – </a:t>
            </a:r>
            <a:br>
              <a:rPr lang="en-US"/>
            </a:br>
            <a:r>
              <a:rPr lang="en-US"/>
              <a:t>at other sites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D620D-37FF-C147-BAFB-F356B58C2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Serve the distribution system: Non-wires alternatives </a:t>
            </a:r>
          </a:p>
          <a:p>
            <a:pPr lvl="1"/>
            <a:r>
              <a:rPr lang="en-US"/>
              <a:t>ConEd is actively looking for storage developers for projects downstate</a:t>
            </a:r>
          </a:p>
          <a:p>
            <a:r>
              <a:rPr lang="en-US"/>
              <a:t>Hybridize existing peaker plants </a:t>
            </a:r>
          </a:p>
          <a:p>
            <a:pPr lvl="1"/>
            <a:r>
              <a:rPr lang="en-US"/>
              <a:t>NYS has 3000 MW of very old, very dirty peaker plants that need to make changes to meet new air regulations (again mostly downstate)</a:t>
            </a:r>
          </a:p>
          <a:p>
            <a:r>
              <a:rPr lang="en-US"/>
              <a:t>Partner with an industrial or commercial site that can use some of the batteries’ services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531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A9951-67FA-2345-A8CF-A682D6F85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Alternatives to this project design – </a:t>
            </a:r>
            <a:br>
              <a:rPr lang="en-US"/>
            </a:br>
            <a:r>
              <a:rPr lang="en-US"/>
              <a:t>at this 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D620D-37FF-C147-BAFB-F356B58C2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Storage-plus-renewables </a:t>
            </a:r>
          </a:p>
          <a:p>
            <a:pPr lvl="1"/>
            <a:r>
              <a:rPr lang="en-US"/>
              <a:t>Renewables do not have to be co-located on the same site in order to get state incentives!</a:t>
            </a:r>
          </a:p>
          <a:p>
            <a:r>
              <a:rPr lang="en-US"/>
              <a:t>Storage only</a:t>
            </a:r>
          </a:p>
          <a:p>
            <a:pPr lvl="1"/>
            <a:r>
              <a:rPr lang="en-US"/>
              <a:t>Actively participate in the evolving NYISO and NYSERDA/PSC processes that will change the storage market landscape over the next two years</a:t>
            </a:r>
          </a:p>
          <a:p>
            <a:pPr lvl="1"/>
            <a:r>
              <a:rPr lang="en-US"/>
              <a:t>Design a storage only project that benefits from those incentives</a:t>
            </a:r>
          </a:p>
        </p:txBody>
      </p:sp>
    </p:spTree>
    <p:extLst>
      <p:ext uri="{BB962C8B-B14F-4D97-AF65-F5344CB8AC3E}">
        <p14:creationId xmlns:p14="http://schemas.microsoft.com/office/powerpoint/2010/main" val="2062550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88453-1DE2-D14F-A4A5-F04D1C8E4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Meanwhile, in the G Zone…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6325-64C3-FD4F-911A-9A0DD2817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All communities in this region are vulnerable to proposals like this one</a:t>
            </a:r>
          </a:p>
          <a:p>
            <a:r>
              <a:rPr lang="en-US"/>
              <a:t>What can we do?</a:t>
            </a:r>
          </a:p>
          <a:p>
            <a:pPr lvl="1"/>
            <a:r>
              <a:rPr lang="en-US"/>
              <a:t>Individual communities can make sure their zoning is ready and appropriate for facilities like this</a:t>
            </a:r>
          </a:p>
          <a:p>
            <a:pPr lvl="1"/>
            <a:r>
              <a:rPr lang="en-US"/>
              <a:t>Stakeholder groups can get involved in the NYISO rulemaking processes</a:t>
            </a:r>
          </a:p>
        </p:txBody>
      </p:sp>
    </p:spTree>
    <p:extLst>
      <p:ext uri="{BB962C8B-B14F-4D97-AF65-F5344CB8AC3E}">
        <p14:creationId xmlns:p14="http://schemas.microsoft.com/office/powerpoint/2010/main" val="4121188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FB847-7FB0-BF43-991E-5A6C96E1F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Presentation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E62F7-5F2F-144A-9615-859737763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Why is Glidepath proposing this plant, with this design, here?</a:t>
            </a:r>
          </a:p>
          <a:p>
            <a:r>
              <a:rPr lang="en-US"/>
              <a:t>What’s happening with storage in New York State?</a:t>
            </a:r>
          </a:p>
          <a:p>
            <a:r>
              <a:rPr lang="en-US"/>
              <a:t>What about alternatives to this project design?</a:t>
            </a:r>
          </a:p>
          <a:p>
            <a:r>
              <a:rPr lang="en-US"/>
              <a:t>And what does this all mean for the rest of the region?</a:t>
            </a:r>
          </a:p>
          <a:p>
            <a:pPr marL="457200" lvl="1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891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36028-FFDF-6349-A2A0-4C253C35B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power plants in New York get paid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63FAD-796A-FF48-BD77-05DA6F232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/>
              <a:t>Energy market</a:t>
            </a:r>
          </a:p>
          <a:p>
            <a:pPr lvl="1"/>
            <a:r>
              <a:rPr lang="en-US"/>
              <a:t>Plants get paid for generating kwh for consumption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Capacity market</a:t>
            </a:r>
          </a:p>
          <a:p>
            <a:pPr lvl="1"/>
            <a:r>
              <a:rPr lang="en-US"/>
              <a:t>Plants get paid for guaranteeing that they have capacity available to be called upon to meet additional demand</a:t>
            </a:r>
          </a:p>
          <a:p>
            <a:pPr lvl="1"/>
            <a:r>
              <a:rPr lang="en-US"/>
              <a:t>Currently they have to guarantee availability for at least 4 hours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Ancillary services</a:t>
            </a:r>
          </a:p>
          <a:p>
            <a:pPr lvl="1"/>
            <a:r>
              <a:rPr lang="en-US"/>
              <a:t>Plants get paid for turning up and down quickly to maintain power quality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74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5BB78-B8F5-6C46-8A74-1B3E33AD8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 York Capacity Zones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A1728-8C6E-F84F-9C51-11B84ECDF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012" y="1774208"/>
            <a:ext cx="4405310" cy="849755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/>
              <a:t>How much plants get paid depends on the zone they’re in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9EC814-D690-324B-B736-004D3C0C70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27" y="2528430"/>
            <a:ext cx="4737100" cy="3657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D8A87D6-E283-9B4A-A02B-8F817F3260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7322" y="2624682"/>
            <a:ext cx="4497986" cy="3103814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6D2F218E-8850-2A40-A797-12EA9888FF95}"/>
              </a:ext>
            </a:extLst>
          </p:cNvPr>
          <p:cNvGrpSpPr/>
          <p:nvPr/>
        </p:nvGrpSpPr>
        <p:grpSpPr>
          <a:xfrm>
            <a:off x="6523500" y="3286419"/>
            <a:ext cx="2461687" cy="2586456"/>
            <a:chOff x="6523500" y="3068052"/>
            <a:chExt cx="2461687" cy="2586456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00FCA96-5657-D743-9352-C14245B84E68}"/>
                </a:ext>
              </a:extLst>
            </p:cNvPr>
            <p:cNvSpPr txBox="1"/>
            <p:nvPr/>
          </p:nvSpPr>
          <p:spPr>
            <a:xfrm>
              <a:off x="6523500" y="3068052"/>
              <a:ext cx="9060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>
                  <a:solidFill>
                    <a:schemeClr val="bg1"/>
                  </a:solidFill>
                </a:rPr>
                <a:t>$3.88/kW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27C4664-AFE1-3448-8BAB-2BC96A261FEB}"/>
                </a:ext>
              </a:extLst>
            </p:cNvPr>
            <p:cNvSpPr txBox="1"/>
            <p:nvPr/>
          </p:nvSpPr>
          <p:spPr>
            <a:xfrm>
              <a:off x="7205289" y="4700336"/>
              <a:ext cx="9060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/>
                <a:t>$9.58/kW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0123918-2F57-6649-90D3-A139FA2F92F1}"/>
                </a:ext>
              </a:extLst>
            </p:cNvPr>
            <p:cNvSpPr txBox="1"/>
            <p:nvPr/>
          </p:nvSpPr>
          <p:spPr>
            <a:xfrm>
              <a:off x="6971438" y="5346731"/>
              <a:ext cx="9060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/>
                <a:t>$9.58/kW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9685F53-038C-6942-9C58-D22DE28C190C}"/>
                </a:ext>
              </a:extLst>
            </p:cNvPr>
            <p:cNvSpPr txBox="1"/>
            <p:nvPr/>
          </p:nvSpPr>
          <p:spPr>
            <a:xfrm>
              <a:off x="8079170" y="5242368"/>
              <a:ext cx="9060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/>
                <a:t>$6.68/kW</a:t>
              </a:r>
            </a:p>
          </p:txBody>
        </p:sp>
      </p:grp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126F5D6-0EC2-074A-990B-394881880210}"/>
              </a:ext>
            </a:extLst>
          </p:cNvPr>
          <p:cNvSpPr txBox="1">
            <a:spLocks/>
          </p:cNvSpPr>
          <p:nvPr/>
        </p:nvSpPr>
        <p:spPr>
          <a:xfrm>
            <a:off x="4637322" y="1615618"/>
            <a:ext cx="4405310" cy="102376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/>
              <a:t>In 2014, Zone G was grouped with the other downstate zones in the New Capacity Zone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99F9A86-D774-B442-BAA7-D55053013582}"/>
              </a:ext>
            </a:extLst>
          </p:cNvPr>
          <p:cNvSpPr txBox="1">
            <a:spLocks/>
          </p:cNvSpPr>
          <p:nvPr/>
        </p:nvSpPr>
        <p:spPr>
          <a:xfrm>
            <a:off x="4585650" y="5930634"/>
            <a:ext cx="4405310" cy="10237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400" i="1"/>
              <a:t>Capacity values in our Zone are 2-3 times higher than further upstate</a:t>
            </a:r>
          </a:p>
        </p:txBody>
      </p:sp>
    </p:spTree>
    <p:extLst>
      <p:ext uri="{BB962C8B-B14F-4D97-AF65-F5344CB8AC3E}">
        <p14:creationId xmlns:p14="http://schemas.microsoft.com/office/powerpoint/2010/main" val="1029856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7510A-DC34-8444-8858-7A7294AD5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Capacity market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9C38E-3BAE-2543-AA3B-69805EB62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/>
              <a:t>The purpose of the capacity market is to ensure that enough capacity is available to meet unexpected demands</a:t>
            </a:r>
          </a:p>
          <a:p>
            <a:pPr lvl="1"/>
            <a:r>
              <a:rPr lang="en-US"/>
              <a:t>Either because a generator or transmission line goes down, or because demand is unexpectedly high</a:t>
            </a:r>
          </a:p>
          <a:p>
            <a:r>
              <a:rPr lang="en-US"/>
              <a:t>So market participants need to guarantee their availability if called upon</a:t>
            </a:r>
          </a:p>
          <a:p>
            <a:r>
              <a:rPr lang="en-US"/>
              <a:t>The current rules require them to be available for at least four continuous hours, making it impractical for a 4-hour battery to participate</a:t>
            </a:r>
          </a:p>
          <a:p>
            <a:r>
              <a:rPr lang="en-US"/>
              <a:t>The Federal Energy Regulatory Commission has mandated that all system operators (including NYISO) write new rules appropriate for battery-only projects</a:t>
            </a:r>
          </a:p>
          <a:p>
            <a:r>
              <a:rPr lang="en-US"/>
              <a:t>NYISO plans to have them out in late 2019 or 2020</a:t>
            </a:r>
          </a:p>
        </p:txBody>
      </p:sp>
    </p:spTree>
    <p:extLst>
      <p:ext uri="{BB962C8B-B14F-4D97-AF65-F5344CB8AC3E}">
        <p14:creationId xmlns:p14="http://schemas.microsoft.com/office/powerpoint/2010/main" val="78933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8411F-D6E0-CA4F-AACA-6B4ABAB5D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 the new capacity zone here to stay?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7F398-D07D-FC42-B90C-D42D763EF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 2017, NYISO directed its staff to design a process for eliminating capacity zones, if needed</a:t>
            </a:r>
          </a:p>
          <a:p>
            <a:r>
              <a:rPr lang="en-US"/>
              <a:t>But in 2018, the NYISO board decided that only having a process for creating zones was good enough</a:t>
            </a:r>
          </a:p>
          <a:p>
            <a:r>
              <a:rPr lang="en-US"/>
              <a:t>Central Hudson filed and lost an appeal, but will probably try again</a:t>
            </a:r>
          </a:p>
        </p:txBody>
      </p:sp>
    </p:spTree>
    <p:extLst>
      <p:ext uri="{BB962C8B-B14F-4D97-AF65-F5344CB8AC3E}">
        <p14:creationId xmlns:p14="http://schemas.microsoft.com/office/powerpoint/2010/main" val="2868057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F5266-583C-A546-8116-ECEDB695E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about air permits?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0F382-AC76-D84E-BA25-AA0C119CD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716" y="1600200"/>
            <a:ext cx="3861553" cy="5056864"/>
          </a:xfrm>
        </p:spPr>
        <p:txBody>
          <a:bodyPr>
            <a:normAutofit lnSpcReduction="10000"/>
          </a:bodyPr>
          <a:lstStyle/>
          <a:p>
            <a:r>
              <a:rPr lang="en-US" sz="2400"/>
              <a:t>Air sources are classified as minor or major</a:t>
            </a:r>
          </a:p>
          <a:p>
            <a:r>
              <a:rPr lang="en-US" sz="2400"/>
              <a:t>Major sources have more complex permitting requirements and ongoing reporting requirements, and are federally enforceable</a:t>
            </a:r>
          </a:p>
          <a:p>
            <a:r>
              <a:rPr lang="en-US" sz="2400"/>
              <a:t>The thresholds for minor vs. major are higher in areas that have attained their air quality standards </a:t>
            </a:r>
          </a:p>
          <a:p>
            <a:r>
              <a:rPr lang="en-US" sz="2400"/>
              <a:t>It is easier to get a permit in areas with cleaner air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84AC200-482C-2848-95EC-0798AD930515}"/>
              </a:ext>
            </a:extLst>
          </p:cNvPr>
          <p:cNvGrpSpPr/>
          <p:nvPr/>
        </p:nvGrpSpPr>
        <p:grpSpPr>
          <a:xfrm>
            <a:off x="3984381" y="2211700"/>
            <a:ext cx="4889169" cy="4445364"/>
            <a:chOff x="3984381" y="2211700"/>
            <a:chExt cx="4889169" cy="4445364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87CE40CF-5DE7-5C4F-A341-F942111DD06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025325" y="2211700"/>
              <a:ext cx="4848225" cy="4445364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4D95C5A-F83E-A84F-952F-FF169A8B7B81}"/>
                </a:ext>
              </a:extLst>
            </p:cNvPr>
            <p:cNvSpPr/>
            <p:nvPr/>
          </p:nvSpPr>
          <p:spPr>
            <a:xfrm>
              <a:off x="3984381" y="4831307"/>
              <a:ext cx="205482" cy="8871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DDD8E694-AADC-344E-9B83-C112916D43E0}"/>
              </a:ext>
            </a:extLst>
          </p:cNvPr>
          <p:cNvSpPr txBox="1">
            <a:spLocks/>
          </p:cNvSpPr>
          <p:nvPr/>
        </p:nvSpPr>
        <p:spPr>
          <a:xfrm>
            <a:off x="4066269" y="1560469"/>
            <a:ext cx="4848225" cy="13024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800"/>
              <a:t>EPA map of nonattainment areas</a:t>
            </a:r>
          </a:p>
        </p:txBody>
      </p:sp>
    </p:spTree>
    <p:extLst>
      <p:ext uri="{BB962C8B-B14F-4D97-AF65-F5344CB8AC3E}">
        <p14:creationId xmlns:p14="http://schemas.microsoft.com/office/powerpoint/2010/main" val="181440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46C87-1A9F-F640-AA0E-B1B26A4D8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 there a “need” for plants like this?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FF986-F2CB-F84E-900E-6EA8F9A47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Glidepath will point to the capacity payment values in our zone as evidence that the market is “calling for” plants like this</a:t>
            </a:r>
          </a:p>
          <a:p>
            <a:pPr lvl="1"/>
            <a:r>
              <a:rPr lang="en-US"/>
              <a:t>But as we’ve seen, this market is a human construct. Payment values are high because of how the market is set up.</a:t>
            </a:r>
          </a:p>
          <a:p>
            <a:r>
              <a:rPr lang="en-US"/>
              <a:t>As more renewables come on the system, </a:t>
            </a:r>
            <a:r>
              <a:rPr lang="en-US" i="1"/>
              <a:t>eventually</a:t>
            </a:r>
            <a:r>
              <a:rPr lang="en-US"/>
              <a:t> it will need more flexibility</a:t>
            </a:r>
          </a:p>
          <a:p>
            <a:pPr lvl="1"/>
            <a:r>
              <a:rPr lang="en-US"/>
              <a:t>But there are lots of ways to get flexibility, such as storage-only and smart loads, like EV charging</a:t>
            </a:r>
          </a:p>
        </p:txBody>
      </p:sp>
    </p:spTree>
    <p:extLst>
      <p:ext uri="{BB962C8B-B14F-4D97-AF65-F5344CB8AC3E}">
        <p14:creationId xmlns:p14="http://schemas.microsoft.com/office/powerpoint/2010/main" val="301890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AD108-2F4F-384A-8A96-E71D5C786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coming in the New York storage market?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58359-00FC-3B4F-A786-B52CD732B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Storage technology continues to improve!</a:t>
            </a:r>
          </a:p>
          <a:p>
            <a:r>
              <a:rPr lang="en-US"/>
              <a:t>NYISO storage rule changes expected next year</a:t>
            </a:r>
          </a:p>
          <a:p>
            <a:r>
              <a:rPr lang="en-US"/>
              <a:t>New York storage goals and roadmap</a:t>
            </a:r>
          </a:p>
        </p:txBody>
      </p:sp>
    </p:spTree>
    <p:extLst>
      <p:ext uri="{BB962C8B-B14F-4D97-AF65-F5344CB8AC3E}">
        <p14:creationId xmlns:p14="http://schemas.microsoft.com/office/powerpoint/2010/main" val="3153999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3221</TotalTime>
  <Words>884</Words>
  <Application>Microsoft Macintosh PowerPoint</Application>
  <PresentationFormat>On-screen Show (4:3)</PresentationFormat>
  <Paragraphs>78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Living in the G Zone: State Rules and the Proposed Lincoln Park Project</vt:lpstr>
      <vt:lpstr>Presentation outline</vt:lpstr>
      <vt:lpstr>How power plants in New York get paid</vt:lpstr>
      <vt:lpstr>New York Capacity Zones</vt:lpstr>
      <vt:lpstr>Capacity market rules</vt:lpstr>
      <vt:lpstr>Is the new capacity zone here to stay?</vt:lpstr>
      <vt:lpstr>What about air permits?</vt:lpstr>
      <vt:lpstr>Is there a “need” for plants like this? </vt:lpstr>
      <vt:lpstr>What’s coming in the New York storage market?</vt:lpstr>
      <vt:lpstr>New York Storage Roadmap</vt:lpstr>
      <vt:lpstr>Alternatives to this project design –  at other sites</vt:lpstr>
      <vt:lpstr>Alternatives to this project design –  at this site</vt:lpstr>
      <vt:lpstr>Meanwhile, in the G Zone…</vt:lpstr>
    </vt:vector>
  </TitlesOfParts>
  <Company>iamsoexcited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Barry</dc:creator>
  <cp:lastModifiedBy>Evelyn</cp:lastModifiedBy>
  <cp:revision>151</cp:revision>
  <dcterms:created xsi:type="dcterms:W3CDTF">2015-06-24T01:02:49Z</dcterms:created>
  <dcterms:modified xsi:type="dcterms:W3CDTF">2018-08-09T22:36:48Z</dcterms:modified>
</cp:coreProperties>
</file>